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6"/>
  </p:notesMasterIdLst>
  <p:sldIdLst>
    <p:sldId id="1300" r:id="rId5"/>
    <p:sldId id="1086" r:id="rId6"/>
    <p:sldId id="1085" r:id="rId7"/>
    <p:sldId id="1249" r:id="rId8"/>
    <p:sldId id="1290" r:id="rId9"/>
    <p:sldId id="1291" r:id="rId10"/>
    <p:sldId id="1302" r:id="rId11"/>
    <p:sldId id="1304" r:id="rId12"/>
    <p:sldId id="1305" r:id="rId13"/>
    <p:sldId id="1306" r:id="rId14"/>
    <p:sldId id="1307" r:id="rId15"/>
    <p:sldId id="1308" r:id="rId16"/>
    <p:sldId id="1309" r:id="rId17"/>
    <p:sldId id="1310" r:id="rId18"/>
    <p:sldId id="1311" r:id="rId19"/>
    <p:sldId id="1312" r:id="rId20"/>
    <p:sldId id="1335" r:id="rId21"/>
    <p:sldId id="1313" r:id="rId22"/>
    <p:sldId id="1314" r:id="rId23"/>
    <p:sldId id="1315" r:id="rId24"/>
    <p:sldId id="1316" r:id="rId25"/>
    <p:sldId id="1317" r:id="rId26"/>
    <p:sldId id="1327" r:id="rId27"/>
    <p:sldId id="1328" r:id="rId28"/>
    <p:sldId id="1329" r:id="rId29"/>
    <p:sldId id="1319" r:id="rId30"/>
    <p:sldId id="1321" r:id="rId31"/>
    <p:sldId id="1320" r:id="rId32"/>
    <p:sldId id="1324" r:id="rId33"/>
    <p:sldId id="1326" r:id="rId34"/>
    <p:sldId id="1325" r:id="rId35"/>
    <p:sldId id="1301" r:id="rId36"/>
    <p:sldId id="1295" r:id="rId37"/>
    <p:sldId id="1296" r:id="rId38"/>
    <p:sldId id="1297" r:id="rId39"/>
    <p:sldId id="1298" r:id="rId40"/>
    <p:sldId id="1331" r:id="rId41"/>
    <p:sldId id="1332" r:id="rId42"/>
    <p:sldId id="1333" r:id="rId43"/>
    <p:sldId id="1334" r:id="rId44"/>
    <p:sldId id="1250"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6917C-E69C-7A78-BA68-E62081256983}" v="1" dt="2025-02-11T11:53:20.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14" autoAdjust="0"/>
  </p:normalViewPr>
  <p:slideViewPr>
    <p:cSldViewPr snapToGrid="0">
      <p:cViewPr varScale="1">
        <p:scale>
          <a:sx n="69" d="100"/>
          <a:sy n="69" d="100"/>
        </p:scale>
        <p:origin x="1205" y="72"/>
      </p:cViewPr>
      <p:guideLst>
        <p:guide orient="horz" pos="792"/>
        <p:guide pos="192"/>
        <p:guide orient="horz" pos="1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D8D6917C-E69C-7A78-BA68-E62081256983}"/>
    <pc:docChg chg="modSld">
      <pc:chgData name="Akshay Dwivedi" userId="S::adwivedi@edunetfoundation.org::ca7f7ffd-75cd-4227-bed2-1c43691ec64b" providerId="AD" clId="Web-{D8D6917C-E69C-7A78-BA68-E62081256983}" dt="2025-02-11T11:53:20.652" v="0"/>
      <pc:docMkLst>
        <pc:docMk/>
      </pc:docMkLst>
      <pc:sldChg chg="delSp">
        <pc:chgData name="Akshay Dwivedi" userId="S::adwivedi@edunetfoundation.org::ca7f7ffd-75cd-4227-bed2-1c43691ec64b" providerId="AD" clId="Web-{D8D6917C-E69C-7A78-BA68-E62081256983}" dt="2025-02-11T11:53:20.652" v="0"/>
        <pc:sldMkLst>
          <pc:docMk/>
          <pc:sldMk cId="2000950779" sldId="1300"/>
        </pc:sldMkLst>
        <pc:grpChg chg="del">
          <ac:chgData name="Akshay Dwivedi" userId="S::adwivedi@edunetfoundation.org::ca7f7ffd-75cd-4227-bed2-1c43691ec64b" providerId="AD" clId="Web-{D8D6917C-E69C-7A78-BA68-E62081256983}" dt="2025-02-11T11:53:20.652" v="0"/>
          <ac:grpSpMkLst>
            <pc:docMk/>
            <pc:sldMk cId="2000950779" sldId="1300"/>
            <ac:grpSpMk id="4" creationId="{A8D97332-B949-6172-80A0-C0B4B4FB67E8}"/>
          </ac:grpSpMkLst>
        </pc:grpChg>
        <pc:picChg chg="topLvl">
          <ac:chgData name="Akshay Dwivedi" userId="S::adwivedi@edunetfoundation.org::ca7f7ffd-75cd-4227-bed2-1c43691ec64b" providerId="AD" clId="Web-{D8D6917C-E69C-7A78-BA68-E62081256983}" dt="2025-02-11T11:53:20.652" v="0"/>
          <ac:picMkLst>
            <pc:docMk/>
            <pc:sldMk cId="2000950779" sldId="1300"/>
            <ac:picMk id="19" creationId="{2A27540A-9E08-71C9-C49B-6AA04DE6EB1C}"/>
          </ac:picMkLst>
        </pc:picChg>
        <pc:picChg chg="del topLvl">
          <ac:chgData name="Akshay Dwivedi" userId="S::adwivedi@edunetfoundation.org::ca7f7ffd-75cd-4227-bed2-1c43691ec64b" providerId="AD" clId="Web-{D8D6917C-E69C-7A78-BA68-E62081256983}" dt="2025-02-11T11:53:20.652" v="0"/>
          <ac:picMkLst>
            <pc:docMk/>
            <pc:sldMk cId="2000950779" sldId="1300"/>
            <ac:picMk id="21" creationId="{EEE6DDB2-51A4-6779-CC14-E1171B3CDF64}"/>
          </ac:picMkLst>
        </pc:picChg>
      </pc:sldChg>
    </pc:docChg>
  </pc:docChgLst>
  <pc:docChgLst>
    <pc:chgData name="Akshay Dwivedi" userId="S::adwivedi@edunetfoundation.org::ca7f7ffd-75cd-4227-bed2-1c43691ec64b" providerId="AD" clId="Web-{ECCC1FAB-571C-D427-4568-9C2E4929F30D}"/>
    <pc:docChg chg="addSld modSld">
      <pc:chgData name="Akshay Dwivedi" userId="S::adwivedi@edunetfoundation.org::ca7f7ffd-75cd-4227-bed2-1c43691ec64b" providerId="AD" clId="Web-{ECCC1FAB-571C-D427-4568-9C2E4929F30D}" dt="2024-12-09T08:36:08.489" v="2" actId="1076"/>
      <pc:docMkLst>
        <pc:docMk/>
      </pc:docMkLst>
      <pc:sldChg chg="modSp">
        <pc:chgData name="Akshay Dwivedi" userId="S::adwivedi@edunetfoundation.org::ca7f7ffd-75cd-4227-bed2-1c43691ec64b" providerId="AD" clId="Web-{ECCC1FAB-571C-D427-4568-9C2E4929F30D}" dt="2024-12-09T08:36:08.489" v="2" actId="1076"/>
        <pc:sldMkLst>
          <pc:docMk/>
          <pc:sldMk cId="1834508902" sldId="1298"/>
        </pc:sldMkLst>
        <pc:picChg chg="mod">
          <ac:chgData name="Akshay Dwivedi" userId="S::adwivedi@edunetfoundation.org::ca7f7ffd-75cd-4227-bed2-1c43691ec64b" providerId="AD" clId="Web-{ECCC1FAB-571C-D427-4568-9C2E4929F30D}" dt="2024-12-09T08:36:08.489" v="2" actId="1076"/>
          <ac:picMkLst>
            <pc:docMk/>
            <pc:sldMk cId="1834508902" sldId="1298"/>
            <ac:picMk id="2" creationId="{978C59E6-70CC-5071-DE58-F2CFB1F4EB57}"/>
          </ac:picMkLst>
        </pc:picChg>
      </pc:sldChg>
      <pc:sldChg chg="modSp">
        <pc:chgData name="Akshay Dwivedi" userId="S::adwivedi@edunetfoundation.org::ca7f7ffd-75cd-4227-bed2-1c43691ec64b" providerId="AD" clId="Web-{ECCC1FAB-571C-D427-4568-9C2E4929F30D}" dt="2024-12-09T08:09:51.390" v="1" actId="1076"/>
        <pc:sldMkLst>
          <pc:docMk/>
          <pc:sldMk cId="1690450872" sldId="1315"/>
        </pc:sldMkLst>
        <pc:picChg chg="mod">
          <ac:chgData name="Akshay Dwivedi" userId="S::adwivedi@edunetfoundation.org::ca7f7ffd-75cd-4227-bed2-1c43691ec64b" providerId="AD" clId="Web-{ECCC1FAB-571C-D427-4568-9C2E4929F30D}" dt="2024-12-09T08:09:51.390" v="1" actId="1076"/>
          <ac:picMkLst>
            <pc:docMk/>
            <pc:sldMk cId="1690450872" sldId="1315"/>
            <ac:picMk id="4" creationId="{4630B1DA-39BC-A1C8-2739-D85C0954C00C}"/>
          </ac:picMkLst>
        </pc:picChg>
      </pc:sldChg>
      <pc:sldChg chg="new">
        <pc:chgData name="Akshay Dwivedi" userId="S::adwivedi@edunetfoundation.org::ca7f7ffd-75cd-4227-bed2-1c43691ec64b" providerId="AD" clId="Web-{ECCC1FAB-571C-D427-4568-9C2E4929F30D}" dt="2024-12-09T07:58:54.578" v="0"/>
        <pc:sldMkLst>
          <pc:docMk/>
          <pc:sldMk cId="3651390668" sldId="1335"/>
        </pc:sldMkLst>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ata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EC4567-F8DB-4E7F-A0D4-F6489D1D78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1CE79E0-A3E3-4A80-B039-3D9F196D87A5}">
      <dgm:prSet phldrT="[Text]"/>
      <dgm:spPr/>
      <dgm:t>
        <a:bodyPr/>
        <a:lstStyle/>
        <a:p>
          <a:pPr>
            <a:buFont typeface="Arial" panose="020B0604020202020204" pitchFamily="34" charset="0"/>
            <a:buChar char="•"/>
          </a:pPr>
          <a:r>
            <a:rPr lang="en-US"/>
            <a:t>Informed Decision-Making </a:t>
          </a:r>
          <a:endParaRPr lang="en-IN"/>
        </a:p>
      </dgm:t>
    </dgm:pt>
    <dgm:pt modelId="{8638E3FA-10BE-45C1-B4F5-05AB98928406}" type="parTrans" cxnId="{8D228DB8-67B9-4CBE-A5F1-544F1581E5C2}">
      <dgm:prSet/>
      <dgm:spPr/>
      <dgm:t>
        <a:bodyPr/>
        <a:lstStyle/>
        <a:p>
          <a:endParaRPr lang="en-IN"/>
        </a:p>
      </dgm:t>
    </dgm:pt>
    <dgm:pt modelId="{08501A60-1934-4505-9474-FC13F8570631}" type="sibTrans" cxnId="{8D228DB8-67B9-4CBE-A5F1-544F1581E5C2}">
      <dgm:prSet/>
      <dgm:spPr/>
      <dgm:t>
        <a:bodyPr/>
        <a:lstStyle/>
        <a:p>
          <a:endParaRPr lang="en-IN"/>
        </a:p>
      </dgm:t>
    </dgm:pt>
    <dgm:pt modelId="{0EA8C2D8-655B-4552-B6C6-4B42AB3CB6E6}">
      <dgm:prSet/>
      <dgm:spPr/>
      <dgm:t>
        <a:bodyPr/>
        <a:lstStyle/>
        <a:p>
          <a:r>
            <a:rPr lang="en-US"/>
            <a:t>Environmental literacy helps individuals make informed choices. </a:t>
          </a:r>
        </a:p>
      </dgm:t>
    </dgm:pt>
    <dgm:pt modelId="{2127853E-9288-4CC2-8674-975EA9A1E1B8}" type="parTrans" cxnId="{8BEB3C71-A9F4-410D-B6EA-515F3F78280F}">
      <dgm:prSet/>
      <dgm:spPr/>
      <dgm:t>
        <a:bodyPr/>
        <a:lstStyle/>
        <a:p>
          <a:endParaRPr lang="en-IN"/>
        </a:p>
      </dgm:t>
    </dgm:pt>
    <dgm:pt modelId="{7493C349-4D77-4ADA-84DA-D275CFC58EAC}" type="sibTrans" cxnId="{8BEB3C71-A9F4-410D-B6EA-515F3F78280F}">
      <dgm:prSet/>
      <dgm:spPr/>
      <dgm:t>
        <a:bodyPr/>
        <a:lstStyle/>
        <a:p>
          <a:endParaRPr lang="en-IN"/>
        </a:p>
      </dgm:t>
    </dgm:pt>
    <dgm:pt modelId="{2C48B0F8-32A0-42F7-B076-A42BA4ED9943}">
      <dgm:prSet/>
      <dgm:spPr/>
      <dgm:t>
        <a:bodyPr/>
        <a:lstStyle/>
        <a:p>
          <a:r>
            <a:rPr lang="en-US"/>
            <a:t>Sense of Responsibility	</a:t>
          </a:r>
        </a:p>
      </dgm:t>
    </dgm:pt>
    <dgm:pt modelId="{D3FF9EB1-4781-4BDD-951E-0E9E92090F0F}" type="parTrans" cxnId="{B2B18EAF-A654-4A46-9D7C-4F80B151AF51}">
      <dgm:prSet/>
      <dgm:spPr/>
      <dgm:t>
        <a:bodyPr/>
        <a:lstStyle/>
        <a:p>
          <a:endParaRPr lang="en-IN"/>
        </a:p>
      </dgm:t>
    </dgm:pt>
    <dgm:pt modelId="{34BDE8ED-8F91-4995-B829-8A0B4A30B453}" type="sibTrans" cxnId="{B2B18EAF-A654-4A46-9D7C-4F80B151AF51}">
      <dgm:prSet/>
      <dgm:spPr/>
      <dgm:t>
        <a:bodyPr/>
        <a:lstStyle/>
        <a:p>
          <a:endParaRPr lang="en-IN"/>
        </a:p>
      </dgm:t>
    </dgm:pt>
    <dgm:pt modelId="{650CCE52-3D80-4225-B9F9-A74FD393AAD0}">
      <dgm:prSet/>
      <dgm:spPr/>
      <dgm:t>
        <a:bodyPr/>
        <a:lstStyle/>
        <a:p>
          <a:r>
            <a:rPr lang="en-US"/>
            <a:t>It fosters a sense of responsibility toward nature. </a:t>
          </a:r>
        </a:p>
      </dgm:t>
    </dgm:pt>
    <dgm:pt modelId="{0E0F79C2-BADC-4F47-A2C4-15FA9295B199}" type="parTrans" cxnId="{A5F13B9C-B916-4221-A8DB-CD66DD507C3F}">
      <dgm:prSet/>
      <dgm:spPr/>
      <dgm:t>
        <a:bodyPr/>
        <a:lstStyle/>
        <a:p>
          <a:endParaRPr lang="en-IN"/>
        </a:p>
      </dgm:t>
    </dgm:pt>
    <dgm:pt modelId="{170CC4DC-FC2D-48A4-AC97-EC039C64B52F}" type="sibTrans" cxnId="{A5F13B9C-B916-4221-A8DB-CD66DD507C3F}">
      <dgm:prSet/>
      <dgm:spPr/>
      <dgm:t>
        <a:bodyPr/>
        <a:lstStyle/>
        <a:p>
          <a:endParaRPr lang="en-IN"/>
        </a:p>
      </dgm:t>
    </dgm:pt>
    <dgm:pt modelId="{B7F8BF61-683A-4291-9E49-EA5A39017437}">
      <dgm:prSet/>
      <dgm:spPr/>
      <dgm:t>
        <a:bodyPr/>
        <a:lstStyle/>
        <a:p>
          <a:r>
            <a:rPr lang="en-US"/>
            <a:t>Empowerment for Action </a:t>
          </a:r>
        </a:p>
      </dgm:t>
    </dgm:pt>
    <dgm:pt modelId="{8EABDDD0-EC53-47F9-B349-94C1BC419724}" type="parTrans" cxnId="{62F8FC41-FCF1-4F42-AABF-51CA7CCB2F9F}">
      <dgm:prSet/>
      <dgm:spPr/>
      <dgm:t>
        <a:bodyPr/>
        <a:lstStyle/>
        <a:p>
          <a:endParaRPr lang="en-IN"/>
        </a:p>
      </dgm:t>
    </dgm:pt>
    <dgm:pt modelId="{9B991AA8-5378-4919-8AC6-D316B904E390}" type="sibTrans" cxnId="{62F8FC41-FCF1-4F42-AABF-51CA7CCB2F9F}">
      <dgm:prSet/>
      <dgm:spPr/>
      <dgm:t>
        <a:bodyPr/>
        <a:lstStyle/>
        <a:p>
          <a:endParaRPr lang="en-IN"/>
        </a:p>
      </dgm:t>
    </dgm:pt>
    <dgm:pt modelId="{E7AD1FBF-45E2-4486-9392-F713385B5315}">
      <dgm:prSet/>
      <dgm:spPr/>
      <dgm:t>
        <a:bodyPr/>
        <a:lstStyle/>
        <a:p>
          <a:r>
            <a:rPr lang="en-US"/>
            <a:t>An environmentally literate society is better prepared to advocate for environmental protection. </a:t>
          </a:r>
        </a:p>
      </dgm:t>
    </dgm:pt>
    <dgm:pt modelId="{8E26BAAE-53EB-4959-A8E8-0FAEE02D8F25}" type="parTrans" cxnId="{55CDBB86-5AD7-4DCB-9639-399D48CB4555}">
      <dgm:prSet/>
      <dgm:spPr/>
      <dgm:t>
        <a:bodyPr/>
        <a:lstStyle/>
        <a:p>
          <a:endParaRPr lang="en-IN"/>
        </a:p>
      </dgm:t>
    </dgm:pt>
    <dgm:pt modelId="{93311FD3-5406-4A0C-AD6F-196C6713EE2C}" type="sibTrans" cxnId="{55CDBB86-5AD7-4DCB-9639-399D48CB4555}">
      <dgm:prSet/>
      <dgm:spPr/>
      <dgm:t>
        <a:bodyPr/>
        <a:lstStyle/>
        <a:p>
          <a:endParaRPr lang="en-IN"/>
        </a:p>
      </dgm:t>
    </dgm:pt>
    <dgm:pt modelId="{F14E5D3A-9C90-495E-8A5C-D8053A55A577}">
      <dgm:prSet/>
      <dgm:spPr/>
      <dgm:t>
        <a:bodyPr/>
        <a:lstStyle/>
        <a:p>
          <a:r>
            <a:rPr lang="en-US"/>
            <a:t>Enhanced Quality of Life</a:t>
          </a:r>
        </a:p>
      </dgm:t>
    </dgm:pt>
    <dgm:pt modelId="{CF9B1F3A-DD35-459A-B3D2-8AF53E7D198D}" type="parTrans" cxnId="{C59F0677-7F90-4011-8830-AB4D4CAF6E79}">
      <dgm:prSet/>
      <dgm:spPr/>
      <dgm:t>
        <a:bodyPr/>
        <a:lstStyle/>
        <a:p>
          <a:endParaRPr lang="en-IN"/>
        </a:p>
      </dgm:t>
    </dgm:pt>
    <dgm:pt modelId="{73D961A7-738C-477B-8C15-2E90D3F772D3}" type="sibTrans" cxnId="{C59F0677-7F90-4011-8830-AB4D4CAF6E79}">
      <dgm:prSet/>
      <dgm:spPr/>
      <dgm:t>
        <a:bodyPr/>
        <a:lstStyle/>
        <a:p>
          <a:endParaRPr lang="en-IN"/>
        </a:p>
      </dgm:t>
    </dgm:pt>
    <dgm:pt modelId="{26A6F133-FBA1-4D61-8162-8C8A6E690774}">
      <dgm:prSet/>
      <dgm:spPr/>
      <dgm:t>
        <a:bodyPr/>
        <a:lstStyle/>
        <a:p>
          <a:r>
            <a:rPr lang="en-US"/>
            <a:t>A healthy environment enhances quality of life. </a:t>
          </a:r>
          <a:endParaRPr lang="en-IN"/>
        </a:p>
      </dgm:t>
    </dgm:pt>
    <dgm:pt modelId="{0CFC427C-5677-46F5-AA65-2F8176484769}" type="parTrans" cxnId="{126EEA97-E019-4B36-B601-BC1A6A5D6F65}">
      <dgm:prSet/>
      <dgm:spPr/>
      <dgm:t>
        <a:bodyPr/>
        <a:lstStyle/>
        <a:p>
          <a:endParaRPr lang="en-IN"/>
        </a:p>
      </dgm:t>
    </dgm:pt>
    <dgm:pt modelId="{2FCE9E4D-601B-41ED-ABAA-28B54D15EDC5}" type="sibTrans" cxnId="{126EEA97-E019-4B36-B601-BC1A6A5D6F65}">
      <dgm:prSet/>
      <dgm:spPr/>
      <dgm:t>
        <a:bodyPr/>
        <a:lstStyle/>
        <a:p>
          <a:endParaRPr lang="en-IN"/>
        </a:p>
      </dgm:t>
    </dgm:pt>
    <dgm:pt modelId="{DB977F90-C60D-4AC8-B527-EC700214671F}" type="pres">
      <dgm:prSet presAssocID="{60EC4567-F8DB-4E7F-A0D4-F6489D1D7803}" presName="linear" presStyleCnt="0">
        <dgm:presLayoutVars>
          <dgm:animLvl val="lvl"/>
          <dgm:resizeHandles val="exact"/>
        </dgm:presLayoutVars>
      </dgm:prSet>
      <dgm:spPr/>
    </dgm:pt>
    <dgm:pt modelId="{CDC51F6B-2034-4613-8138-4D8DA97F45BA}" type="pres">
      <dgm:prSet presAssocID="{51CE79E0-A3E3-4A80-B039-3D9F196D87A5}" presName="parentText" presStyleLbl="node1" presStyleIdx="0" presStyleCnt="4">
        <dgm:presLayoutVars>
          <dgm:chMax val="0"/>
          <dgm:bulletEnabled val="1"/>
        </dgm:presLayoutVars>
      </dgm:prSet>
      <dgm:spPr/>
    </dgm:pt>
    <dgm:pt modelId="{E04F9F57-7368-4A2D-A998-BF10385A6DDD}" type="pres">
      <dgm:prSet presAssocID="{51CE79E0-A3E3-4A80-B039-3D9F196D87A5}" presName="childText" presStyleLbl="revTx" presStyleIdx="0" presStyleCnt="4">
        <dgm:presLayoutVars>
          <dgm:bulletEnabled val="1"/>
        </dgm:presLayoutVars>
      </dgm:prSet>
      <dgm:spPr/>
    </dgm:pt>
    <dgm:pt modelId="{8D188BDC-5B62-4471-A8EE-13EDE54BDE22}" type="pres">
      <dgm:prSet presAssocID="{2C48B0F8-32A0-42F7-B076-A42BA4ED9943}" presName="parentText" presStyleLbl="node1" presStyleIdx="1" presStyleCnt="4">
        <dgm:presLayoutVars>
          <dgm:chMax val="0"/>
          <dgm:bulletEnabled val="1"/>
        </dgm:presLayoutVars>
      </dgm:prSet>
      <dgm:spPr/>
    </dgm:pt>
    <dgm:pt modelId="{322EBC1A-A2DE-41F2-99AC-BFFB5021BFBF}" type="pres">
      <dgm:prSet presAssocID="{2C48B0F8-32A0-42F7-B076-A42BA4ED9943}" presName="childText" presStyleLbl="revTx" presStyleIdx="1" presStyleCnt="4">
        <dgm:presLayoutVars>
          <dgm:bulletEnabled val="1"/>
        </dgm:presLayoutVars>
      </dgm:prSet>
      <dgm:spPr/>
    </dgm:pt>
    <dgm:pt modelId="{2FAB2168-13ED-4903-B9C3-EA5DA69F68D9}" type="pres">
      <dgm:prSet presAssocID="{B7F8BF61-683A-4291-9E49-EA5A39017437}" presName="parentText" presStyleLbl="node1" presStyleIdx="2" presStyleCnt="4">
        <dgm:presLayoutVars>
          <dgm:chMax val="0"/>
          <dgm:bulletEnabled val="1"/>
        </dgm:presLayoutVars>
      </dgm:prSet>
      <dgm:spPr/>
    </dgm:pt>
    <dgm:pt modelId="{25B71120-10DE-4A13-B014-A2FA44D124B1}" type="pres">
      <dgm:prSet presAssocID="{B7F8BF61-683A-4291-9E49-EA5A39017437}" presName="childText" presStyleLbl="revTx" presStyleIdx="2" presStyleCnt="4">
        <dgm:presLayoutVars>
          <dgm:bulletEnabled val="1"/>
        </dgm:presLayoutVars>
      </dgm:prSet>
      <dgm:spPr/>
    </dgm:pt>
    <dgm:pt modelId="{317CFE0B-AD64-4C05-9770-832252DA4623}" type="pres">
      <dgm:prSet presAssocID="{F14E5D3A-9C90-495E-8A5C-D8053A55A577}" presName="parentText" presStyleLbl="node1" presStyleIdx="3" presStyleCnt="4">
        <dgm:presLayoutVars>
          <dgm:chMax val="0"/>
          <dgm:bulletEnabled val="1"/>
        </dgm:presLayoutVars>
      </dgm:prSet>
      <dgm:spPr/>
    </dgm:pt>
    <dgm:pt modelId="{CF373957-2865-49AF-8ECE-A6C2D62C4225}" type="pres">
      <dgm:prSet presAssocID="{F14E5D3A-9C90-495E-8A5C-D8053A55A577}" presName="childText" presStyleLbl="revTx" presStyleIdx="3" presStyleCnt="4">
        <dgm:presLayoutVars>
          <dgm:bulletEnabled val="1"/>
        </dgm:presLayoutVars>
      </dgm:prSet>
      <dgm:spPr/>
    </dgm:pt>
  </dgm:ptLst>
  <dgm:cxnLst>
    <dgm:cxn modelId="{EF43032E-927D-4C99-974D-AC8E9D1003B2}" type="presOf" srcId="{F14E5D3A-9C90-495E-8A5C-D8053A55A577}" destId="{317CFE0B-AD64-4C05-9770-832252DA4623}" srcOrd="0" destOrd="0" presId="urn:microsoft.com/office/officeart/2005/8/layout/vList2"/>
    <dgm:cxn modelId="{B048272E-8C1A-4C07-AB2B-A9D20C827160}" type="presOf" srcId="{E7AD1FBF-45E2-4486-9392-F713385B5315}" destId="{25B71120-10DE-4A13-B014-A2FA44D124B1}" srcOrd="0" destOrd="0" presId="urn:microsoft.com/office/officeart/2005/8/layout/vList2"/>
    <dgm:cxn modelId="{62F8FC41-FCF1-4F42-AABF-51CA7CCB2F9F}" srcId="{60EC4567-F8DB-4E7F-A0D4-F6489D1D7803}" destId="{B7F8BF61-683A-4291-9E49-EA5A39017437}" srcOrd="2" destOrd="0" parTransId="{8EABDDD0-EC53-47F9-B349-94C1BC419724}" sibTransId="{9B991AA8-5378-4919-8AC6-D316B904E390}"/>
    <dgm:cxn modelId="{4EE3BD45-C804-48DF-B2FB-99796E4C4D4C}" type="presOf" srcId="{B7F8BF61-683A-4291-9E49-EA5A39017437}" destId="{2FAB2168-13ED-4903-B9C3-EA5DA69F68D9}" srcOrd="0" destOrd="0" presId="urn:microsoft.com/office/officeart/2005/8/layout/vList2"/>
    <dgm:cxn modelId="{8BEB3C71-A9F4-410D-B6EA-515F3F78280F}" srcId="{51CE79E0-A3E3-4A80-B039-3D9F196D87A5}" destId="{0EA8C2D8-655B-4552-B6C6-4B42AB3CB6E6}" srcOrd="0" destOrd="0" parTransId="{2127853E-9288-4CC2-8674-975EA9A1E1B8}" sibTransId="{7493C349-4D77-4ADA-84DA-D275CFC58EAC}"/>
    <dgm:cxn modelId="{F9CBE452-410C-48CD-BD6E-4E797B25E4D4}" type="presOf" srcId="{0EA8C2D8-655B-4552-B6C6-4B42AB3CB6E6}" destId="{E04F9F57-7368-4A2D-A998-BF10385A6DDD}" srcOrd="0" destOrd="0" presId="urn:microsoft.com/office/officeart/2005/8/layout/vList2"/>
    <dgm:cxn modelId="{C59F0677-7F90-4011-8830-AB4D4CAF6E79}" srcId="{60EC4567-F8DB-4E7F-A0D4-F6489D1D7803}" destId="{F14E5D3A-9C90-495E-8A5C-D8053A55A577}" srcOrd="3" destOrd="0" parTransId="{CF9B1F3A-DD35-459A-B3D2-8AF53E7D198D}" sibTransId="{73D961A7-738C-477B-8C15-2E90D3F772D3}"/>
    <dgm:cxn modelId="{2BA46C57-6624-41AE-8ACB-FC50647CA603}" type="presOf" srcId="{650CCE52-3D80-4225-B9F9-A74FD393AAD0}" destId="{322EBC1A-A2DE-41F2-99AC-BFFB5021BFBF}" srcOrd="0" destOrd="0" presId="urn:microsoft.com/office/officeart/2005/8/layout/vList2"/>
    <dgm:cxn modelId="{55CDBB86-5AD7-4DCB-9639-399D48CB4555}" srcId="{B7F8BF61-683A-4291-9E49-EA5A39017437}" destId="{E7AD1FBF-45E2-4486-9392-F713385B5315}" srcOrd="0" destOrd="0" parTransId="{8E26BAAE-53EB-4959-A8E8-0FAEE02D8F25}" sibTransId="{93311FD3-5406-4A0C-AD6F-196C6713EE2C}"/>
    <dgm:cxn modelId="{CC452197-273B-471D-9275-2FDCF24357E6}" type="presOf" srcId="{26A6F133-FBA1-4D61-8162-8C8A6E690774}" destId="{CF373957-2865-49AF-8ECE-A6C2D62C4225}" srcOrd="0" destOrd="0" presId="urn:microsoft.com/office/officeart/2005/8/layout/vList2"/>
    <dgm:cxn modelId="{126EEA97-E019-4B36-B601-BC1A6A5D6F65}" srcId="{F14E5D3A-9C90-495E-8A5C-D8053A55A577}" destId="{26A6F133-FBA1-4D61-8162-8C8A6E690774}" srcOrd="0" destOrd="0" parTransId="{0CFC427C-5677-46F5-AA65-2F8176484769}" sibTransId="{2FCE9E4D-601B-41ED-ABAA-28B54D15EDC5}"/>
    <dgm:cxn modelId="{A5F13B9C-B916-4221-A8DB-CD66DD507C3F}" srcId="{2C48B0F8-32A0-42F7-B076-A42BA4ED9943}" destId="{650CCE52-3D80-4225-B9F9-A74FD393AAD0}" srcOrd="0" destOrd="0" parTransId="{0E0F79C2-BADC-4F47-A2C4-15FA9295B199}" sibTransId="{170CC4DC-FC2D-48A4-AC97-EC039C64B52F}"/>
    <dgm:cxn modelId="{B45483A1-1F1B-400B-88B5-28F43EA2CDA5}" type="presOf" srcId="{51CE79E0-A3E3-4A80-B039-3D9F196D87A5}" destId="{CDC51F6B-2034-4613-8138-4D8DA97F45BA}" srcOrd="0" destOrd="0" presId="urn:microsoft.com/office/officeart/2005/8/layout/vList2"/>
    <dgm:cxn modelId="{B2B18EAF-A654-4A46-9D7C-4F80B151AF51}" srcId="{60EC4567-F8DB-4E7F-A0D4-F6489D1D7803}" destId="{2C48B0F8-32A0-42F7-B076-A42BA4ED9943}" srcOrd="1" destOrd="0" parTransId="{D3FF9EB1-4781-4BDD-951E-0E9E92090F0F}" sibTransId="{34BDE8ED-8F91-4995-B829-8A0B4A30B453}"/>
    <dgm:cxn modelId="{8D228DB8-67B9-4CBE-A5F1-544F1581E5C2}" srcId="{60EC4567-F8DB-4E7F-A0D4-F6489D1D7803}" destId="{51CE79E0-A3E3-4A80-B039-3D9F196D87A5}" srcOrd="0" destOrd="0" parTransId="{8638E3FA-10BE-45C1-B4F5-05AB98928406}" sibTransId="{08501A60-1934-4505-9474-FC13F8570631}"/>
    <dgm:cxn modelId="{61B964CC-9B7B-4A08-A925-514B20217A6E}" type="presOf" srcId="{60EC4567-F8DB-4E7F-A0D4-F6489D1D7803}" destId="{DB977F90-C60D-4AC8-B527-EC700214671F}" srcOrd="0" destOrd="0" presId="urn:microsoft.com/office/officeart/2005/8/layout/vList2"/>
    <dgm:cxn modelId="{C850D8E7-7433-4B35-9D55-FB70D540EA8A}" type="presOf" srcId="{2C48B0F8-32A0-42F7-B076-A42BA4ED9943}" destId="{8D188BDC-5B62-4471-A8EE-13EDE54BDE22}" srcOrd="0" destOrd="0" presId="urn:microsoft.com/office/officeart/2005/8/layout/vList2"/>
    <dgm:cxn modelId="{FAC842EC-07D6-4559-88A7-7A5FB1CD5993}" type="presParOf" srcId="{DB977F90-C60D-4AC8-B527-EC700214671F}" destId="{CDC51F6B-2034-4613-8138-4D8DA97F45BA}" srcOrd="0" destOrd="0" presId="urn:microsoft.com/office/officeart/2005/8/layout/vList2"/>
    <dgm:cxn modelId="{1AE8AB73-70CD-49C8-B888-00D2BA88F5D8}" type="presParOf" srcId="{DB977F90-C60D-4AC8-B527-EC700214671F}" destId="{E04F9F57-7368-4A2D-A998-BF10385A6DDD}" srcOrd="1" destOrd="0" presId="urn:microsoft.com/office/officeart/2005/8/layout/vList2"/>
    <dgm:cxn modelId="{8F0F33D8-B295-471E-8C93-71E57B1B7D6F}" type="presParOf" srcId="{DB977F90-C60D-4AC8-B527-EC700214671F}" destId="{8D188BDC-5B62-4471-A8EE-13EDE54BDE22}" srcOrd="2" destOrd="0" presId="urn:microsoft.com/office/officeart/2005/8/layout/vList2"/>
    <dgm:cxn modelId="{58129F60-B5E0-4302-973F-D816AC7A0A9F}" type="presParOf" srcId="{DB977F90-C60D-4AC8-B527-EC700214671F}" destId="{322EBC1A-A2DE-41F2-99AC-BFFB5021BFBF}" srcOrd="3" destOrd="0" presId="urn:microsoft.com/office/officeart/2005/8/layout/vList2"/>
    <dgm:cxn modelId="{9A2A6F5D-11B0-4B7C-BC49-39DC52DF1B05}" type="presParOf" srcId="{DB977F90-C60D-4AC8-B527-EC700214671F}" destId="{2FAB2168-13ED-4903-B9C3-EA5DA69F68D9}" srcOrd="4" destOrd="0" presId="urn:microsoft.com/office/officeart/2005/8/layout/vList2"/>
    <dgm:cxn modelId="{F6F50AF0-87AF-467B-960C-EF6741DE2E74}" type="presParOf" srcId="{DB977F90-C60D-4AC8-B527-EC700214671F}" destId="{25B71120-10DE-4A13-B014-A2FA44D124B1}" srcOrd="5" destOrd="0" presId="urn:microsoft.com/office/officeart/2005/8/layout/vList2"/>
    <dgm:cxn modelId="{E9370218-815B-4758-9B8D-C0160F38328E}" type="presParOf" srcId="{DB977F90-C60D-4AC8-B527-EC700214671F}" destId="{317CFE0B-AD64-4C05-9770-832252DA4623}" srcOrd="6" destOrd="0" presId="urn:microsoft.com/office/officeart/2005/8/layout/vList2"/>
    <dgm:cxn modelId="{8F151F17-7FE7-4AC0-A444-5BB46569545F}" type="presParOf" srcId="{DB977F90-C60D-4AC8-B527-EC700214671F}" destId="{CF373957-2865-49AF-8ECE-A6C2D62C4225}"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2E32CE-35A8-4C27-AC0C-F259B0A6EDEB}"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IN"/>
        </a:p>
      </dgm:t>
    </dgm:pt>
    <dgm:pt modelId="{6EC490D3-3283-411C-B140-F459437AC6B1}">
      <dgm:prSet phldrT="[Text]"/>
      <dgm:spPr/>
      <dgm:t>
        <a:bodyPr/>
        <a:lstStyle/>
        <a:p>
          <a:r>
            <a:rPr lang="en-IN"/>
            <a:t>Education and Awareness Campaigns</a:t>
          </a:r>
        </a:p>
      </dgm:t>
    </dgm:pt>
    <dgm:pt modelId="{EB9E663D-3899-4426-9C3B-91994E12B5E7}" type="parTrans" cxnId="{06FCB01F-7A79-4F43-8A77-919DD94AB868}">
      <dgm:prSet/>
      <dgm:spPr/>
      <dgm:t>
        <a:bodyPr/>
        <a:lstStyle/>
        <a:p>
          <a:endParaRPr lang="en-IN"/>
        </a:p>
      </dgm:t>
    </dgm:pt>
    <dgm:pt modelId="{881A9311-FE58-480D-8FCD-060F88E38B93}" type="sibTrans" cxnId="{06FCB01F-7A79-4F43-8A77-919DD94AB868}">
      <dgm:prSet/>
      <dgm:spPr/>
      <dgm:t>
        <a:bodyPr/>
        <a:lstStyle/>
        <a:p>
          <a:endParaRPr lang="en-IN"/>
        </a:p>
      </dgm:t>
    </dgm:pt>
    <dgm:pt modelId="{BDA6B9B7-E593-4BD0-8B02-E69727A01FC2}">
      <dgm:prSet/>
      <dgm:spPr/>
      <dgm:t>
        <a:bodyPr/>
        <a:lstStyle/>
        <a:p>
          <a:r>
            <a:rPr lang="en-IN"/>
            <a:t>Corporate Social Responsibility (CSR)</a:t>
          </a:r>
        </a:p>
      </dgm:t>
    </dgm:pt>
    <dgm:pt modelId="{0522EB1A-FB1F-454F-88CA-0FD0045A6065}" type="sibTrans" cxnId="{B2AAE390-A0DE-4EA5-B6DE-74520CFEB491}">
      <dgm:prSet/>
      <dgm:spPr/>
      <dgm:t>
        <a:bodyPr/>
        <a:lstStyle/>
        <a:p>
          <a:endParaRPr lang="en-IN"/>
        </a:p>
      </dgm:t>
    </dgm:pt>
    <dgm:pt modelId="{27F07843-0C85-48DC-A1CB-4E9125FD2201}" type="parTrans" cxnId="{B2AAE390-A0DE-4EA5-B6DE-74520CFEB491}">
      <dgm:prSet/>
      <dgm:spPr/>
      <dgm:t>
        <a:bodyPr/>
        <a:lstStyle/>
        <a:p>
          <a:endParaRPr lang="en-IN"/>
        </a:p>
      </dgm:t>
    </dgm:pt>
    <dgm:pt modelId="{D8B1807D-BD1B-4FA7-8C65-ED5411A99533}">
      <dgm:prSet/>
      <dgm:spPr/>
      <dgm:t>
        <a:bodyPr/>
        <a:lstStyle/>
        <a:p>
          <a:r>
            <a:rPr lang="en-IN"/>
            <a:t>Community-led Initiatives</a:t>
          </a:r>
        </a:p>
      </dgm:t>
    </dgm:pt>
    <dgm:pt modelId="{7A3D03E6-0D67-4F62-BC9F-535CBCD4210E}" type="sibTrans" cxnId="{849B56A5-9DB2-4B38-80F6-E0036DB10169}">
      <dgm:prSet/>
      <dgm:spPr/>
      <dgm:t>
        <a:bodyPr/>
        <a:lstStyle/>
        <a:p>
          <a:endParaRPr lang="en-IN"/>
        </a:p>
      </dgm:t>
    </dgm:pt>
    <dgm:pt modelId="{4CB8E4E3-0EE8-42AB-8705-13A35EDB5E57}" type="parTrans" cxnId="{849B56A5-9DB2-4B38-80F6-E0036DB10169}">
      <dgm:prSet/>
      <dgm:spPr/>
      <dgm:t>
        <a:bodyPr/>
        <a:lstStyle/>
        <a:p>
          <a:endParaRPr lang="en-IN"/>
        </a:p>
      </dgm:t>
    </dgm:pt>
    <dgm:pt modelId="{F208B5FF-DF7B-4A16-A6D3-B24B412889E3}">
      <dgm:prSet/>
      <dgm:spPr/>
      <dgm:t>
        <a:bodyPr/>
        <a:lstStyle/>
        <a:p>
          <a:r>
            <a:rPr lang="en-US"/>
            <a:t>Promoting environmental literacy and resource conservation behaviors.</a:t>
          </a:r>
          <a:endParaRPr lang="en-IN"/>
        </a:p>
      </dgm:t>
    </dgm:pt>
    <dgm:pt modelId="{B7C02851-2517-4959-B07E-3042177CEE21}" type="parTrans" cxnId="{B0CCC825-4613-4213-A937-FD0942F8B358}">
      <dgm:prSet/>
      <dgm:spPr/>
      <dgm:t>
        <a:bodyPr/>
        <a:lstStyle/>
        <a:p>
          <a:endParaRPr lang="en-IN"/>
        </a:p>
      </dgm:t>
    </dgm:pt>
    <dgm:pt modelId="{E66CD8DA-7ADB-48AF-BD3A-A97646295DED}" type="sibTrans" cxnId="{B0CCC825-4613-4213-A937-FD0942F8B358}">
      <dgm:prSet/>
      <dgm:spPr/>
      <dgm:t>
        <a:bodyPr/>
        <a:lstStyle/>
        <a:p>
          <a:endParaRPr lang="en-IN"/>
        </a:p>
      </dgm:t>
    </dgm:pt>
    <dgm:pt modelId="{02FA7B15-FBE8-42A5-AE65-7DFB8FE6B875}">
      <dgm:prSet/>
      <dgm:spPr/>
      <dgm:t>
        <a:bodyPr/>
        <a:lstStyle/>
        <a:p>
          <a:r>
            <a:rPr lang="en-US"/>
            <a:t>Companies adopting sustainability as a core value.</a:t>
          </a:r>
          <a:endParaRPr lang="en-IN"/>
        </a:p>
      </dgm:t>
    </dgm:pt>
    <dgm:pt modelId="{64C1EED8-433D-475B-A3AF-D46F61AB1FF5}" type="parTrans" cxnId="{F5AF71F5-12F9-4E7A-998E-F0EE2D763A96}">
      <dgm:prSet/>
      <dgm:spPr/>
      <dgm:t>
        <a:bodyPr/>
        <a:lstStyle/>
        <a:p>
          <a:endParaRPr lang="en-IN"/>
        </a:p>
      </dgm:t>
    </dgm:pt>
    <dgm:pt modelId="{272D2602-ACBB-47EB-84CA-65C3DD903F95}" type="sibTrans" cxnId="{F5AF71F5-12F9-4E7A-998E-F0EE2D763A96}">
      <dgm:prSet/>
      <dgm:spPr/>
      <dgm:t>
        <a:bodyPr/>
        <a:lstStyle/>
        <a:p>
          <a:endParaRPr lang="en-IN"/>
        </a:p>
      </dgm:t>
    </dgm:pt>
    <dgm:pt modelId="{45FCE7EB-FF57-40A0-8F62-AE9550A69F02}">
      <dgm:prSet/>
      <dgm:spPr/>
      <dgm:t>
        <a:bodyPr/>
        <a:lstStyle/>
        <a:p>
          <a:r>
            <a:rPr lang="en-IN"/>
            <a:t>Grassroots movements encouraging sustainable lifestyles</a:t>
          </a:r>
        </a:p>
      </dgm:t>
    </dgm:pt>
    <dgm:pt modelId="{201F82E6-C2B8-4649-AC09-4803A86ABE0A}" type="parTrans" cxnId="{ED83851E-9185-464B-9A3B-BBE5E7523378}">
      <dgm:prSet/>
      <dgm:spPr/>
      <dgm:t>
        <a:bodyPr/>
        <a:lstStyle/>
        <a:p>
          <a:endParaRPr lang="en-IN"/>
        </a:p>
      </dgm:t>
    </dgm:pt>
    <dgm:pt modelId="{D55A4560-F3F3-44D3-BE00-ADD21FE76FCB}" type="sibTrans" cxnId="{ED83851E-9185-464B-9A3B-BBE5E7523378}">
      <dgm:prSet/>
      <dgm:spPr/>
      <dgm:t>
        <a:bodyPr/>
        <a:lstStyle/>
        <a:p>
          <a:endParaRPr lang="en-IN"/>
        </a:p>
      </dgm:t>
    </dgm:pt>
    <dgm:pt modelId="{036261D3-5212-4303-9328-FECD3CE3C1A8}" type="pres">
      <dgm:prSet presAssocID="{E12E32CE-35A8-4C27-AC0C-F259B0A6EDEB}" presName="Name0" presStyleCnt="0">
        <dgm:presLayoutVars>
          <dgm:chMax/>
          <dgm:chPref/>
          <dgm:dir/>
        </dgm:presLayoutVars>
      </dgm:prSet>
      <dgm:spPr/>
    </dgm:pt>
    <dgm:pt modelId="{8DA5009D-C157-4AF4-9C2B-003BAECF27E0}" type="pres">
      <dgm:prSet presAssocID="{6EC490D3-3283-411C-B140-F459437AC6B1}" presName="composite" presStyleCnt="0">
        <dgm:presLayoutVars>
          <dgm:chMax val="1"/>
          <dgm:chPref val="1"/>
        </dgm:presLayoutVars>
      </dgm:prSet>
      <dgm:spPr/>
    </dgm:pt>
    <dgm:pt modelId="{77C23D1D-0BD9-461D-BEEC-5E7FAFB4C8DA}" type="pres">
      <dgm:prSet presAssocID="{6EC490D3-3283-411C-B140-F459437AC6B1}" presName="Accent" presStyleLbl="trAlignAcc1" presStyleIdx="0" presStyleCnt="3">
        <dgm:presLayoutVars>
          <dgm:chMax val="0"/>
          <dgm:chPref val="0"/>
        </dgm:presLayoutVars>
      </dgm:prSet>
      <dgm:spPr/>
    </dgm:pt>
    <dgm:pt modelId="{4DAC049D-CDD3-470A-A5DB-4476B3332FBC}" type="pres">
      <dgm:prSet presAssocID="{6EC490D3-3283-411C-B140-F459437AC6B1}"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31E31698-4752-4A39-B58D-01541D529EF2}" type="pres">
      <dgm:prSet presAssocID="{6EC490D3-3283-411C-B140-F459437AC6B1}" presName="ChildComposite" presStyleCnt="0"/>
      <dgm:spPr/>
    </dgm:pt>
    <dgm:pt modelId="{3EE99AF3-AB0F-44A7-ACCE-2C7A9FD8DE9D}" type="pres">
      <dgm:prSet presAssocID="{6EC490D3-3283-411C-B140-F459437AC6B1}" presName="Child" presStyleLbl="node1" presStyleIdx="0" presStyleCnt="3">
        <dgm:presLayoutVars>
          <dgm:chMax val="0"/>
          <dgm:chPref val="0"/>
          <dgm:bulletEnabled val="1"/>
        </dgm:presLayoutVars>
      </dgm:prSet>
      <dgm:spPr/>
    </dgm:pt>
    <dgm:pt modelId="{416B4BBA-53FF-497E-BF15-1C32A39849B2}" type="pres">
      <dgm:prSet presAssocID="{6EC490D3-3283-411C-B140-F459437AC6B1}" presName="Parent" presStyleLbl="revTx" presStyleIdx="0" presStyleCnt="3">
        <dgm:presLayoutVars>
          <dgm:chMax val="1"/>
          <dgm:chPref val="0"/>
          <dgm:bulletEnabled val="1"/>
        </dgm:presLayoutVars>
      </dgm:prSet>
      <dgm:spPr/>
    </dgm:pt>
    <dgm:pt modelId="{CA5478C3-BEC8-4A80-B53C-016EEF4010A5}" type="pres">
      <dgm:prSet presAssocID="{881A9311-FE58-480D-8FCD-060F88E38B93}" presName="sibTrans" presStyleCnt="0"/>
      <dgm:spPr/>
    </dgm:pt>
    <dgm:pt modelId="{DAC2B263-AB7C-496F-9D70-EBDE73ACDB15}" type="pres">
      <dgm:prSet presAssocID="{BDA6B9B7-E593-4BD0-8B02-E69727A01FC2}" presName="composite" presStyleCnt="0">
        <dgm:presLayoutVars>
          <dgm:chMax val="1"/>
          <dgm:chPref val="1"/>
        </dgm:presLayoutVars>
      </dgm:prSet>
      <dgm:spPr/>
    </dgm:pt>
    <dgm:pt modelId="{B2002E79-77C2-4B28-A862-F00D5F100069}" type="pres">
      <dgm:prSet presAssocID="{BDA6B9B7-E593-4BD0-8B02-E69727A01FC2}" presName="Accent" presStyleLbl="trAlignAcc1" presStyleIdx="1" presStyleCnt="3">
        <dgm:presLayoutVars>
          <dgm:chMax val="0"/>
          <dgm:chPref val="0"/>
        </dgm:presLayoutVars>
      </dgm:prSet>
      <dgm:spPr/>
    </dgm:pt>
    <dgm:pt modelId="{911AB64B-466C-4DDC-9A89-A1F29D1348C7}" type="pres">
      <dgm:prSet presAssocID="{BDA6B9B7-E593-4BD0-8B02-E69727A01FC2}" presName="Image" presStyleLbl="alignImgPlace1" presStyleIdx="1" presStyleCnt="3">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385BBC29-E513-4E1A-A3A6-626B5C1D8CE1}" type="pres">
      <dgm:prSet presAssocID="{BDA6B9B7-E593-4BD0-8B02-E69727A01FC2}" presName="ChildComposite" presStyleCnt="0"/>
      <dgm:spPr/>
    </dgm:pt>
    <dgm:pt modelId="{458DD0A0-D24D-4440-AD73-B824DDE3C8A1}" type="pres">
      <dgm:prSet presAssocID="{BDA6B9B7-E593-4BD0-8B02-E69727A01FC2}" presName="Child" presStyleLbl="node1" presStyleIdx="1" presStyleCnt="3">
        <dgm:presLayoutVars>
          <dgm:chMax val="0"/>
          <dgm:chPref val="0"/>
          <dgm:bulletEnabled val="1"/>
        </dgm:presLayoutVars>
      </dgm:prSet>
      <dgm:spPr/>
    </dgm:pt>
    <dgm:pt modelId="{BA68BF55-71AA-4FAA-828D-926D4AE29E80}" type="pres">
      <dgm:prSet presAssocID="{BDA6B9B7-E593-4BD0-8B02-E69727A01FC2}" presName="Parent" presStyleLbl="revTx" presStyleIdx="1" presStyleCnt="3">
        <dgm:presLayoutVars>
          <dgm:chMax val="1"/>
          <dgm:chPref val="0"/>
          <dgm:bulletEnabled val="1"/>
        </dgm:presLayoutVars>
      </dgm:prSet>
      <dgm:spPr/>
    </dgm:pt>
    <dgm:pt modelId="{47987683-DA0F-4ED0-8775-C289893D7ECA}" type="pres">
      <dgm:prSet presAssocID="{0522EB1A-FB1F-454F-88CA-0FD0045A6065}" presName="sibTrans" presStyleCnt="0"/>
      <dgm:spPr/>
    </dgm:pt>
    <dgm:pt modelId="{E7FD2678-46C2-4259-8498-4FB08323C177}" type="pres">
      <dgm:prSet presAssocID="{D8B1807D-BD1B-4FA7-8C65-ED5411A99533}" presName="composite" presStyleCnt="0">
        <dgm:presLayoutVars>
          <dgm:chMax val="1"/>
          <dgm:chPref val="1"/>
        </dgm:presLayoutVars>
      </dgm:prSet>
      <dgm:spPr/>
    </dgm:pt>
    <dgm:pt modelId="{9BCC12E9-E6E6-4BB7-8BD4-852AA21C4A3A}" type="pres">
      <dgm:prSet presAssocID="{D8B1807D-BD1B-4FA7-8C65-ED5411A99533}" presName="Accent" presStyleLbl="trAlignAcc1" presStyleIdx="2" presStyleCnt="3">
        <dgm:presLayoutVars>
          <dgm:chMax val="0"/>
          <dgm:chPref val="0"/>
        </dgm:presLayoutVars>
      </dgm:prSet>
      <dgm:spPr/>
    </dgm:pt>
    <dgm:pt modelId="{2973158B-5BB3-4886-BFC3-EC8BF54EC0EB}" type="pres">
      <dgm:prSet presAssocID="{D8B1807D-BD1B-4FA7-8C65-ED5411A99533}"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pt>
    <dgm:pt modelId="{CD351268-BEB2-4011-AF64-2202E0C30437}" type="pres">
      <dgm:prSet presAssocID="{D8B1807D-BD1B-4FA7-8C65-ED5411A99533}" presName="ChildComposite" presStyleCnt="0"/>
      <dgm:spPr/>
    </dgm:pt>
    <dgm:pt modelId="{AE1B2510-6D21-4466-B267-1EDFF5DE0A37}" type="pres">
      <dgm:prSet presAssocID="{D8B1807D-BD1B-4FA7-8C65-ED5411A99533}" presName="Child" presStyleLbl="node1" presStyleIdx="2" presStyleCnt="3">
        <dgm:presLayoutVars>
          <dgm:chMax val="0"/>
          <dgm:chPref val="0"/>
          <dgm:bulletEnabled val="1"/>
        </dgm:presLayoutVars>
      </dgm:prSet>
      <dgm:spPr/>
    </dgm:pt>
    <dgm:pt modelId="{72A7CDA5-52B0-40D2-A6BF-142BE9847475}" type="pres">
      <dgm:prSet presAssocID="{D8B1807D-BD1B-4FA7-8C65-ED5411A99533}" presName="Parent" presStyleLbl="revTx" presStyleIdx="2" presStyleCnt="3">
        <dgm:presLayoutVars>
          <dgm:chMax val="1"/>
          <dgm:chPref val="0"/>
          <dgm:bulletEnabled val="1"/>
        </dgm:presLayoutVars>
      </dgm:prSet>
      <dgm:spPr/>
    </dgm:pt>
  </dgm:ptLst>
  <dgm:cxnLst>
    <dgm:cxn modelId="{282F4F11-F6EB-49EC-BA6C-BE73F6255A2A}" type="presOf" srcId="{E12E32CE-35A8-4C27-AC0C-F259B0A6EDEB}" destId="{036261D3-5212-4303-9328-FECD3CE3C1A8}" srcOrd="0" destOrd="0" presId="urn:microsoft.com/office/officeart/2008/layout/CaptionedPictures"/>
    <dgm:cxn modelId="{0DFA101B-0717-4272-A486-79506DE01FB6}" type="presOf" srcId="{F208B5FF-DF7B-4A16-A6D3-B24B412889E3}" destId="{3EE99AF3-AB0F-44A7-ACCE-2C7A9FD8DE9D}" srcOrd="0" destOrd="0" presId="urn:microsoft.com/office/officeart/2008/layout/CaptionedPictures"/>
    <dgm:cxn modelId="{ED83851E-9185-464B-9A3B-BBE5E7523378}" srcId="{D8B1807D-BD1B-4FA7-8C65-ED5411A99533}" destId="{45FCE7EB-FF57-40A0-8F62-AE9550A69F02}" srcOrd="0" destOrd="0" parTransId="{201F82E6-C2B8-4649-AC09-4803A86ABE0A}" sibTransId="{D55A4560-F3F3-44D3-BE00-ADD21FE76FCB}"/>
    <dgm:cxn modelId="{06FCB01F-7A79-4F43-8A77-919DD94AB868}" srcId="{E12E32CE-35A8-4C27-AC0C-F259B0A6EDEB}" destId="{6EC490D3-3283-411C-B140-F459437AC6B1}" srcOrd="0" destOrd="0" parTransId="{EB9E663D-3899-4426-9C3B-91994E12B5E7}" sibTransId="{881A9311-FE58-480D-8FCD-060F88E38B93}"/>
    <dgm:cxn modelId="{B0CCC825-4613-4213-A937-FD0942F8B358}" srcId="{6EC490D3-3283-411C-B140-F459437AC6B1}" destId="{F208B5FF-DF7B-4A16-A6D3-B24B412889E3}" srcOrd="0" destOrd="0" parTransId="{B7C02851-2517-4959-B07E-3042177CEE21}" sibTransId="{E66CD8DA-7ADB-48AF-BD3A-A97646295DED}"/>
    <dgm:cxn modelId="{89403961-03BC-42FE-BCA8-79E0B69B5972}" type="presOf" srcId="{6EC490D3-3283-411C-B140-F459437AC6B1}" destId="{416B4BBA-53FF-497E-BF15-1C32A39849B2}" srcOrd="0" destOrd="0" presId="urn:microsoft.com/office/officeart/2008/layout/CaptionedPictures"/>
    <dgm:cxn modelId="{46127D61-AF17-4079-91D2-660B58E5828D}" type="presOf" srcId="{D8B1807D-BD1B-4FA7-8C65-ED5411A99533}" destId="{72A7CDA5-52B0-40D2-A6BF-142BE9847475}" srcOrd="0" destOrd="0" presId="urn:microsoft.com/office/officeart/2008/layout/CaptionedPictures"/>
    <dgm:cxn modelId="{62456475-0CD1-4FB0-A2AE-9017B7EF499F}" type="presOf" srcId="{02FA7B15-FBE8-42A5-AE65-7DFB8FE6B875}" destId="{458DD0A0-D24D-4440-AD73-B824DDE3C8A1}" srcOrd="0" destOrd="0" presId="urn:microsoft.com/office/officeart/2008/layout/CaptionedPictures"/>
    <dgm:cxn modelId="{78A35058-E358-4BE9-BF75-E35359C86F04}" type="presOf" srcId="{BDA6B9B7-E593-4BD0-8B02-E69727A01FC2}" destId="{BA68BF55-71AA-4FAA-828D-926D4AE29E80}" srcOrd="0" destOrd="0" presId="urn:microsoft.com/office/officeart/2008/layout/CaptionedPictures"/>
    <dgm:cxn modelId="{B2AAE390-A0DE-4EA5-B6DE-74520CFEB491}" srcId="{E12E32CE-35A8-4C27-AC0C-F259B0A6EDEB}" destId="{BDA6B9B7-E593-4BD0-8B02-E69727A01FC2}" srcOrd="1" destOrd="0" parTransId="{27F07843-0C85-48DC-A1CB-4E9125FD2201}" sibTransId="{0522EB1A-FB1F-454F-88CA-0FD0045A6065}"/>
    <dgm:cxn modelId="{4B660FA4-2606-481C-9271-0BF53DB54E61}" type="presOf" srcId="{45FCE7EB-FF57-40A0-8F62-AE9550A69F02}" destId="{AE1B2510-6D21-4466-B267-1EDFF5DE0A37}" srcOrd="0" destOrd="0" presId="urn:microsoft.com/office/officeart/2008/layout/CaptionedPictures"/>
    <dgm:cxn modelId="{849B56A5-9DB2-4B38-80F6-E0036DB10169}" srcId="{E12E32CE-35A8-4C27-AC0C-F259B0A6EDEB}" destId="{D8B1807D-BD1B-4FA7-8C65-ED5411A99533}" srcOrd="2" destOrd="0" parTransId="{4CB8E4E3-0EE8-42AB-8705-13A35EDB5E57}" sibTransId="{7A3D03E6-0D67-4F62-BC9F-535CBCD4210E}"/>
    <dgm:cxn modelId="{F5AF71F5-12F9-4E7A-998E-F0EE2D763A96}" srcId="{BDA6B9B7-E593-4BD0-8B02-E69727A01FC2}" destId="{02FA7B15-FBE8-42A5-AE65-7DFB8FE6B875}" srcOrd="0" destOrd="0" parTransId="{64C1EED8-433D-475B-A3AF-D46F61AB1FF5}" sibTransId="{272D2602-ACBB-47EB-84CA-65C3DD903F95}"/>
    <dgm:cxn modelId="{340728DD-1507-4A13-812E-08FC488E85CB}" type="presParOf" srcId="{036261D3-5212-4303-9328-FECD3CE3C1A8}" destId="{8DA5009D-C157-4AF4-9C2B-003BAECF27E0}" srcOrd="0" destOrd="0" presId="urn:microsoft.com/office/officeart/2008/layout/CaptionedPictures"/>
    <dgm:cxn modelId="{4EF4B5DD-44CD-442C-AF8A-6BFEFF32F73A}" type="presParOf" srcId="{8DA5009D-C157-4AF4-9C2B-003BAECF27E0}" destId="{77C23D1D-0BD9-461D-BEEC-5E7FAFB4C8DA}" srcOrd="0" destOrd="0" presId="urn:microsoft.com/office/officeart/2008/layout/CaptionedPictures"/>
    <dgm:cxn modelId="{A51F3511-4C81-45FB-988B-D8E7CA183322}" type="presParOf" srcId="{8DA5009D-C157-4AF4-9C2B-003BAECF27E0}" destId="{4DAC049D-CDD3-470A-A5DB-4476B3332FBC}" srcOrd="1" destOrd="0" presId="urn:microsoft.com/office/officeart/2008/layout/CaptionedPictures"/>
    <dgm:cxn modelId="{C33736AE-2D19-4C5D-9F79-3FB6D6B8C5F3}" type="presParOf" srcId="{8DA5009D-C157-4AF4-9C2B-003BAECF27E0}" destId="{31E31698-4752-4A39-B58D-01541D529EF2}" srcOrd="2" destOrd="0" presId="urn:microsoft.com/office/officeart/2008/layout/CaptionedPictures"/>
    <dgm:cxn modelId="{F23FDCD0-215A-43C9-A190-153B8420D5C7}" type="presParOf" srcId="{31E31698-4752-4A39-B58D-01541D529EF2}" destId="{3EE99AF3-AB0F-44A7-ACCE-2C7A9FD8DE9D}" srcOrd="0" destOrd="0" presId="urn:microsoft.com/office/officeart/2008/layout/CaptionedPictures"/>
    <dgm:cxn modelId="{A7E1B126-A101-4731-85B7-7F2D9A9A6A78}" type="presParOf" srcId="{31E31698-4752-4A39-B58D-01541D529EF2}" destId="{416B4BBA-53FF-497E-BF15-1C32A39849B2}" srcOrd="1" destOrd="0" presId="urn:microsoft.com/office/officeart/2008/layout/CaptionedPictures"/>
    <dgm:cxn modelId="{E308733C-C688-4A81-B28E-DA3270C9CC44}" type="presParOf" srcId="{036261D3-5212-4303-9328-FECD3CE3C1A8}" destId="{CA5478C3-BEC8-4A80-B53C-016EEF4010A5}" srcOrd="1" destOrd="0" presId="urn:microsoft.com/office/officeart/2008/layout/CaptionedPictures"/>
    <dgm:cxn modelId="{998F9EE6-260A-4E47-A8E8-F78B3740F9DA}" type="presParOf" srcId="{036261D3-5212-4303-9328-FECD3CE3C1A8}" destId="{DAC2B263-AB7C-496F-9D70-EBDE73ACDB15}" srcOrd="2" destOrd="0" presId="urn:microsoft.com/office/officeart/2008/layout/CaptionedPictures"/>
    <dgm:cxn modelId="{3AC26CD1-AA34-41E6-8252-F0F6F7845850}" type="presParOf" srcId="{DAC2B263-AB7C-496F-9D70-EBDE73ACDB15}" destId="{B2002E79-77C2-4B28-A862-F00D5F100069}" srcOrd="0" destOrd="0" presId="urn:microsoft.com/office/officeart/2008/layout/CaptionedPictures"/>
    <dgm:cxn modelId="{6C99E0D2-A0FB-41DF-AB0E-64938109A453}" type="presParOf" srcId="{DAC2B263-AB7C-496F-9D70-EBDE73ACDB15}" destId="{911AB64B-466C-4DDC-9A89-A1F29D1348C7}" srcOrd="1" destOrd="0" presId="urn:microsoft.com/office/officeart/2008/layout/CaptionedPictures"/>
    <dgm:cxn modelId="{2E9CCD49-1F10-466D-B776-2C5A4C4403C8}" type="presParOf" srcId="{DAC2B263-AB7C-496F-9D70-EBDE73ACDB15}" destId="{385BBC29-E513-4E1A-A3A6-626B5C1D8CE1}" srcOrd="2" destOrd="0" presId="urn:microsoft.com/office/officeart/2008/layout/CaptionedPictures"/>
    <dgm:cxn modelId="{08E27035-1966-467D-9187-C6FA35439389}" type="presParOf" srcId="{385BBC29-E513-4E1A-A3A6-626B5C1D8CE1}" destId="{458DD0A0-D24D-4440-AD73-B824DDE3C8A1}" srcOrd="0" destOrd="0" presId="urn:microsoft.com/office/officeart/2008/layout/CaptionedPictures"/>
    <dgm:cxn modelId="{5865B3FA-3A47-448D-83ED-EEE863F800CB}" type="presParOf" srcId="{385BBC29-E513-4E1A-A3A6-626B5C1D8CE1}" destId="{BA68BF55-71AA-4FAA-828D-926D4AE29E80}" srcOrd="1" destOrd="0" presId="urn:microsoft.com/office/officeart/2008/layout/CaptionedPictures"/>
    <dgm:cxn modelId="{77BBBB6E-A223-4A65-B9CB-9496728A019E}" type="presParOf" srcId="{036261D3-5212-4303-9328-FECD3CE3C1A8}" destId="{47987683-DA0F-4ED0-8775-C289893D7ECA}" srcOrd="3" destOrd="0" presId="urn:microsoft.com/office/officeart/2008/layout/CaptionedPictures"/>
    <dgm:cxn modelId="{9F5F719E-E8B4-49D8-B068-67CBA1AF21CB}" type="presParOf" srcId="{036261D3-5212-4303-9328-FECD3CE3C1A8}" destId="{E7FD2678-46C2-4259-8498-4FB08323C177}" srcOrd="4" destOrd="0" presId="urn:microsoft.com/office/officeart/2008/layout/CaptionedPictures"/>
    <dgm:cxn modelId="{421C3B70-843D-4FFB-AF88-3E38D5E80CC6}" type="presParOf" srcId="{E7FD2678-46C2-4259-8498-4FB08323C177}" destId="{9BCC12E9-E6E6-4BB7-8BD4-852AA21C4A3A}" srcOrd="0" destOrd="0" presId="urn:microsoft.com/office/officeart/2008/layout/CaptionedPictures"/>
    <dgm:cxn modelId="{B2415F9B-BFA9-4CC7-92D6-C76D134621B2}" type="presParOf" srcId="{E7FD2678-46C2-4259-8498-4FB08323C177}" destId="{2973158B-5BB3-4886-BFC3-EC8BF54EC0EB}" srcOrd="1" destOrd="0" presId="urn:microsoft.com/office/officeart/2008/layout/CaptionedPictures"/>
    <dgm:cxn modelId="{F7D86FFF-25C7-46BC-AEC6-137B5B5F69D2}" type="presParOf" srcId="{E7FD2678-46C2-4259-8498-4FB08323C177}" destId="{CD351268-BEB2-4011-AF64-2202E0C30437}" srcOrd="2" destOrd="0" presId="urn:microsoft.com/office/officeart/2008/layout/CaptionedPictures"/>
    <dgm:cxn modelId="{CB3263B1-EB62-4319-8B8E-A3FCFFABA36D}" type="presParOf" srcId="{CD351268-BEB2-4011-AF64-2202E0C30437}" destId="{AE1B2510-6D21-4466-B267-1EDFF5DE0A37}" srcOrd="0" destOrd="0" presId="urn:microsoft.com/office/officeart/2008/layout/CaptionedPictures"/>
    <dgm:cxn modelId="{02757FF4-A9C6-40FD-AF4E-CCCBAFEE80C8}" type="presParOf" srcId="{CD351268-BEB2-4011-AF64-2202E0C30437}" destId="{72A7CDA5-52B0-40D2-A6BF-142BE9847475}"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B1FB6B-13AB-4141-AE0D-E9E3E870A4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4CE2622-505B-409C-AC76-54E9826786DB}">
      <dgm:prSet phldrT="[Text]"/>
      <dgm:spPr/>
      <dgm:t>
        <a:bodyPr/>
        <a:lstStyle/>
        <a:p>
          <a:r>
            <a:rPr lang="en-IN" dirty="0"/>
            <a:t>Solar Power</a:t>
          </a:r>
        </a:p>
      </dgm:t>
    </dgm:pt>
    <dgm:pt modelId="{D2674ED2-AF40-4B09-8B83-8D19153234CB}" type="parTrans" cxnId="{E67CB769-17FD-47C4-A284-2EB3740FD674}">
      <dgm:prSet/>
      <dgm:spPr/>
      <dgm:t>
        <a:bodyPr/>
        <a:lstStyle/>
        <a:p>
          <a:endParaRPr lang="en-IN"/>
        </a:p>
      </dgm:t>
    </dgm:pt>
    <dgm:pt modelId="{54B9557B-ACD6-41FA-9597-6F517934F7BF}" type="sibTrans" cxnId="{E67CB769-17FD-47C4-A284-2EB3740FD674}">
      <dgm:prSet/>
      <dgm:spPr/>
      <dgm:t>
        <a:bodyPr/>
        <a:lstStyle/>
        <a:p>
          <a:endParaRPr lang="en-IN"/>
        </a:p>
      </dgm:t>
    </dgm:pt>
    <dgm:pt modelId="{3342AAB9-884C-4C8F-99E0-C6D3D6020997}">
      <dgm:prSet/>
      <dgm:spPr/>
      <dgm:t>
        <a:bodyPr/>
        <a:lstStyle/>
        <a:p>
          <a:r>
            <a:rPr lang="en-US" dirty="0"/>
            <a:t>PV panels convert sunlight into electricity.</a:t>
          </a:r>
          <a:endParaRPr lang="en-IN" dirty="0"/>
        </a:p>
      </dgm:t>
    </dgm:pt>
    <dgm:pt modelId="{5E2BFB51-302D-4977-8877-3F805C035F42}" type="parTrans" cxnId="{4BC82518-BCCB-499F-8740-A0968F08DDAB}">
      <dgm:prSet/>
      <dgm:spPr/>
      <dgm:t>
        <a:bodyPr/>
        <a:lstStyle/>
        <a:p>
          <a:endParaRPr lang="en-IN"/>
        </a:p>
      </dgm:t>
    </dgm:pt>
    <dgm:pt modelId="{A172E728-F20B-49B8-A24F-CCA994467D2E}" type="sibTrans" cxnId="{4BC82518-BCCB-499F-8740-A0968F08DDAB}">
      <dgm:prSet/>
      <dgm:spPr/>
      <dgm:t>
        <a:bodyPr/>
        <a:lstStyle/>
        <a:p>
          <a:endParaRPr lang="en-IN"/>
        </a:p>
      </dgm:t>
    </dgm:pt>
    <dgm:pt modelId="{BCC38985-2EA3-46FE-9E80-CD3B4FA69DB1}">
      <dgm:prSet/>
      <dgm:spPr/>
      <dgm:t>
        <a:bodyPr/>
        <a:lstStyle/>
        <a:p>
          <a:r>
            <a:rPr lang="en-IN" dirty="0"/>
            <a:t> Wind Energy</a:t>
          </a:r>
        </a:p>
      </dgm:t>
    </dgm:pt>
    <dgm:pt modelId="{3A6FA0AF-EFF1-4D46-88CE-74991B08204D}" type="parTrans" cxnId="{8FCE084D-65BB-4F0B-A13A-0E06C15A19D0}">
      <dgm:prSet/>
      <dgm:spPr/>
      <dgm:t>
        <a:bodyPr/>
        <a:lstStyle/>
        <a:p>
          <a:endParaRPr lang="en-IN"/>
        </a:p>
      </dgm:t>
    </dgm:pt>
    <dgm:pt modelId="{459B868F-E6B1-49E5-881A-CF881AC663E7}" type="sibTrans" cxnId="{8FCE084D-65BB-4F0B-A13A-0E06C15A19D0}">
      <dgm:prSet/>
      <dgm:spPr/>
      <dgm:t>
        <a:bodyPr/>
        <a:lstStyle/>
        <a:p>
          <a:endParaRPr lang="en-IN"/>
        </a:p>
      </dgm:t>
    </dgm:pt>
    <dgm:pt modelId="{6C280753-5986-48D0-94AF-AB644BADFE8B}">
      <dgm:prSet/>
      <dgm:spPr/>
      <dgm:t>
        <a:bodyPr/>
        <a:lstStyle/>
        <a:p>
          <a:r>
            <a:rPr lang="en-US" dirty="0"/>
            <a:t> Wind turbines harness wind power.</a:t>
          </a:r>
          <a:endParaRPr lang="en-IN" dirty="0"/>
        </a:p>
      </dgm:t>
    </dgm:pt>
    <dgm:pt modelId="{2DBF9615-6259-47BE-915E-071C73A0E562}" type="parTrans" cxnId="{4BFA8065-63FE-44E7-BE38-2D21D7190843}">
      <dgm:prSet/>
      <dgm:spPr/>
      <dgm:t>
        <a:bodyPr/>
        <a:lstStyle/>
        <a:p>
          <a:endParaRPr lang="en-IN"/>
        </a:p>
      </dgm:t>
    </dgm:pt>
    <dgm:pt modelId="{E918DE9A-8259-4A27-80F0-852DA7F90D26}" type="sibTrans" cxnId="{4BFA8065-63FE-44E7-BE38-2D21D7190843}">
      <dgm:prSet/>
      <dgm:spPr/>
      <dgm:t>
        <a:bodyPr/>
        <a:lstStyle/>
        <a:p>
          <a:endParaRPr lang="en-IN"/>
        </a:p>
      </dgm:t>
    </dgm:pt>
    <dgm:pt modelId="{0793FC44-C215-40BD-8897-91AA82C677D7}">
      <dgm:prSet/>
      <dgm:spPr/>
      <dgm:t>
        <a:bodyPr/>
        <a:lstStyle/>
        <a:p>
          <a:r>
            <a:rPr lang="en-IN" dirty="0"/>
            <a:t> Hydropower</a:t>
          </a:r>
        </a:p>
      </dgm:t>
    </dgm:pt>
    <dgm:pt modelId="{081513FC-FBBF-456A-AA7A-56D6798D3DC7}" type="parTrans" cxnId="{1BB7983F-0BD9-4950-B91A-B0896FEB4A73}">
      <dgm:prSet/>
      <dgm:spPr/>
      <dgm:t>
        <a:bodyPr/>
        <a:lstStyle/>
        <a:p>
          <a:endParaRPr lang="en-IN"/>
        </a:p>
      </dgm:t>
    </dgm:pt>
    <dgm:pt modelId="{2D69D463-BA82-476F-9F8B-25A49493B852}" type="sibTrans" cxnId="{1BB7983F-0BD9-4950-B91A-B0896FEB4A73}">
      <dgm:prSet/>
      <dgm:spPr/>
      <dgm:t>
        <a:bodyPr/>
        <a:lstStyle/>
        <a:p>
          <a:endParaRPr lang="en-IN"/>
        </a:p>
      </dgm:t>
    </dgm:pt>
    <dgm:pt modelId="{2926894A-2D7E-4850-8349-5B3FDD94075C}">
      <dgm:prSet/>
      <dgm:spPr/>
      <dgm:t>
        <a:bodyPr/>
        <a:lstStyle/>
        <a:p>
          <a:r>
            <a:rPr lang="en-IN" dirty="0"/>
            <a:t> Water turbines generate electricity.</a:t>
          </a:r>
        </a:p>
      </dgm:t>
    </dgm:pt>
    <dgm:pt modelId="{5305788A-342F-45BA-AB13-8434BBABEB17}" type="parTrans" cxnId="{89B6A143-E213-4CB7-8926-C098D29E43F3}">
      <dgm:prSet/>
      <dgm:spPr/>
      <dgm:t>
        <a:bodyPr/>
        <a:lstStyle/>
        <a:p>
          <a:endParaRPr lang="en-IN"/>
        </a:p>
      </dgm:t>
    </dgm:pt>
    <dgm:pt modelId="{2A8723B5-EFCB-4D07-A0FF-D151201749F5}" type="sibTrans" cxnId="{89B6A143-E213-4CB7-8926-C098D29E43F3}">
      <dgm:prSet/>
      <dgm:spPr/>
      <dgm:t>
        <a:bodyPr/>
        <a:lstStyle/>
        <a:p>
          <a:endParaRPr lang="en-IN"/>
        </a:p>
      </dgm:t>
    </dgm:pt>
    <dgm:pt modelId="{511F1845-FD21-45D7-8E57-4B08264237E8}">
      <dgm:prSet/>
      <dgm:spPr/>
      <dgm:t>
        <a:bodyPr/>
        <a:lstStyle/>
        <a:p>
          <a:r>
            <a:rPr lang="en-IN" dirty="0"/>
            <a:t> Geothermal Energy</a:t>
          </a:r>
        </a:p>
      </dgm:t>
    </dgm:pt>
    <dgm:pt modelId="{6DF48869-10C1-4E18-8AE6-E8EFDB0B903E}" type="parTrans" cxnId="{217050BB-7B85-4702-A986-2441A346EDA0}">
      <dgm:prSet/>
      <dgm:spPr/>
      <dgm:t>
        <a:bodyPr/>
        <a:lstStyle/>
        <a:p>
          <a:endParaRPr lang="en-IN"/>
        </a:p>
      </dgm:t>
    </dgm:pt>
    <dgm:pt modelId="{CD095DD1-4D8B-463D-BC9E-661A4949EF4C}" type="sibTrans" cxnId="{217050BB-7B85-4702-A986-2441A346EDA0}">
      <dgm:prSet/>
      <dgm:spPr/>
      <dgm:t>
        <a:bodyPr/>
        <a:lstStyle/>
        <a:p>
          <a:endParaRPr lang="en-IN"/>
        </a:p>
      </dgm:t>
    </dgm:pt>
    <dgm:pt modelId="{F0180DF1-8A5F-4F6F-A9EA-AA3678F287FA}">
      <dgm:prSet/>
      <dgm:spPr/>
      <dgm:t>
        <a:bodyPr/>
        <a:lstStyle/>
        <a:p>
          <a:r>
            <a:rPr lang="en-US" dirty="0"/>
            <a:t> Heat from the Earth generates power.</a:t>
          </a:r>
          <a:endParaRPr lang="en-IN" dirty="0"/>
        </a:p>
      </dgm:t>
    </dgm:pt>
    <dgm:pt modelId="{A74BC6AD-7F09-4AF5-8F29-C7EB8C39CED5}" type="parTrans" cxnId="{5E4C919F-882B-4F26-BD60-5B0EB84E79B0}">
      <dgm:prSet/>
      <dgm:spPr/>
      <dgm:t>
        <a:bodyPr/>
        <a:lstStyle/>
        <a:p>
          <a:endParaRPr lang="en-IN"/>
        </a:p>
      </dgm:t>
    </dgm:pt>
    <dgm:pt modelId="{F4E6C16F-64A2-462B-B992-204F565B361E}" type="sibTrans" cxnId="{5E4C919F-882B-4F26-BD60-5B0EB84E79B0}">
      <dgm:prSet/>
      <dgm:spPr/>
      <dgm:t>
        <a:bodyPr/>
        <a:lstStyle/>
        <a:p>
          <a:endParaRPr lang="en-IN"/>
        </a:p>
      </dgm:t>
    </dgm:pt>
    <dgm:pt modelId="{1AB5D8A7-D108-48D0-886A-3EC8363FC928}" type="pres">
      <dgm:prSet presAssocID="{8AB1FB6B-13AB-4141-AE0D-E9E3E870A495}" presName="linear" presStyleCnt="0">
        <dgm:presLayoutVars>
          <dgm:animLvl val="lvl"/>
          <dgm:resizeHandles val="exact"/>
        </dgm:presLayoutVars>
      </dgm:prSet>
      <dgm:spPr/>
    </dgm:pt>
    <dgm:pt modelId="{D5DBE01E-B5DA-4B92-BB8B-3672161C5B6C}" type="pres">
      <dgm:prSet presAssocID="{84CE2622-505B-409C-AC76-54E9826786DB}" presName="parentText" presStyleLbl="node1" presStyleIdx="0" presStyleCnt="4">
        <dgm:presLayoutVars>
          <dgm:chMax val="0"/>
          <dgm:bulletEnabled val="1"/>
        </dgm:presLayoutVars>
      </dgm:prSet>
      <dgm:spPr/>
    </dgm:pt>
    <dgm:pt modelId="{30C36EDA-4ED1-4DF1-9EF8-F708BEA124DE}" type="pres">
      <dgm:prSet presAssocID="{84CE2622-505B-409C-AC76-54E9826786DB}" presName="childText" presStyleLbl="revTx" presStyleIdx="0" presStyleCnt="4">
        <dgm:presLayoutVars>
          <dgm:bulletEnabled val="1"/>
        </dgm:presLayoutVars>
      </dgm:prSet>
      <dgm:spPr/>
    </dgm:pt>
    <dgm:pt modelId="{E185F958-7853-4968-8FBF-4268AC26FCF5}" type="pres">
      <dgm:prSet presAssocID="{BCC38985-2EA3-46FE-9E80-CD3B4FA69DB1}" presName="parentText" presStyleLbl="node1" presStyleIdx="1" presStyleCnt="4">
        <dgm:presLayoutVars>
          <dgm:chMax val="0"/>
          <dgm:bulletEnabled val="1"/>
        </dgm:presLayoutVars>
      </dgm:prSet>
      <dgm:spPr/>
    </dgm:pt>
    <dgm:pt modelId="{7E792FAF-C055-4A2E-B40B-DF1C6CB56424}" type="pres">
      <dgm:prSet presAssocID="{BCC38985-2EA3-46FE-9E80-CD3B4FA69DB1}" presName="childText" presStyleLbl="revTx" presStyleIdx="1" presStyleCnt="4">
        <dgm:presLayoutVars>
          <dgm:bulletEnabled val="1"/>
        </dgm:presLayoutVars>
      </dgm:prSet>
      <dgm:spPr/>
    </dgm:pt>
    <dgm:pt modelId="{88687C48-71BC-4807-991B-7A425141148C}" type="pres">
      <dgm:prSet presAssocID="{0793FC44-C215-40BD-8897-91AA82C677D7}" presName="parentText" presStyleLbl="node1" presStyleIdx="2" presStyleCnt="4">
        <dgm:presLayoutVars>
          <dgm:chMax val="0"/>
          <dgm:bulletEnabled val="1"/>
        </dgm:presLayoutVars>
      </dgm:prSet>
      <dgm:spPr/>
    </dgm:pt>
    <dgm:pt modelId="{158189AC-10FD-4B7C-BDE9-4150CEA2002B}" type="pres">
      <dgm:prSet presAssocID="{0793FC44-C215-40BD-8897-91AA82C677D7}" presName="childText" presStyleLbl="revTx" presStyleIdx="2" presStyleCnt="4">
        <dgm:presLayoutVars>
          <dgm:bulletEnabled val="1"/>
        </dgm:presLayoutVars>
      </dgm:prSet>
      <dgm:spPr/>
    </dgm:pt>
    <dgm:pt modelId="{28C46486-C939-4466-90D7-C863B4CECD30}" type="pres">
      <dgm:prSet presAssocID="{511F1845-FD21-45D7-8E57-4B08264237E8}" presName="parentText" presStyleLbl="node1" presStyleIdx="3" presStyleCnt="4">
        <dgm:presLayoutVars>
          <dgm:chMax val="0"/>
          <dgm:bulletEnabled val="1"/>
        </dgm:presLayoutVars>
      </dgm:prSet>
      <dgm:spPr/>
    </dgm:pt>
    <dgm:pt modelId="{E7BD8DF8-7398-47A6-99EE-16FE794D10B6}" type="pres">
      <dgm:prSet presAssocID="{511F1845-FD21-45D7-8E57-4B08264237E8}" presName="childText" presStyleLbl="revTx" presStyleIdx="3" presStyleCnt="4">
        <dgm:presLayoutVars>
          <dgm:bulletEnabled val="1"/>
        </dgm:presLayoutVars>
      </dgm:prSet>
      <dgm:spPr/>
    </dgm:pt>
  </dgm:ptLst>
  <dgm:cxnLst>
    <dgm:cxn modelId="{4BC82518-BCCB-499F-8740-A0968F08DDAB}" srcId="{84CE2622-505B-409C-AC76-54E9826786DB}" destId="{3342AAB9-884C-4C8F-99E0-C6D3D6020997}" srcOrd="0" destOrd="0" parTransId="{5E2BFB51-302D-4977-8877-3F805C035F42}" sibTransId="{A172E728-F20B-49B8-A24F-CCA994467D2E}"/>
    <dgm:cxn modelId="{84D4DB1B-1B67-4EBE-930E-E672413D7262}" type="presOf" srcId="{3342AAB9-884C-4C8F-99E0-C6D3D6020997}" destId="{30C36EDA-4ED1-4DF1-9EF8-F708BEA124DE}" srcOrd="0" destOrd="0" presId="urn:microsoft.com/office/officeart/2005/8/layout/vList2"/>
    <dgm:cxn modelId="{33C85425-A178-458F-860A-9B97CD8CCBCC}" type="presOf" srcId="{6C280753-5986-48D0-94AF-AB644BADFE8B}" destId="{7E792FAF-C055-4A2E-B40B-DF1C6CB56424}" srcOrd="0" destOrd="0" presId="urn:microsoft.com/office/officeart/2005/8/layout/vList2"/>
    <dgm:cxn modelId="{9AD77338-4B98-4595-839D-D66D35CCFA4B}" type="presOf" srcId="{8AB1FB6B-13AB-4141-AE0D-E9E3E870A495}" destId="{1AB5D8A7-D108-48D0-886A-3EC8363FC928}" srcOrd="0" destOrd="0" presId="urn:microsoft.com/office/officeart/2005/8/layout/vList2"/>
    <dgm:cxn modelId="{1BB7983F-0BD9-4950-B91A-B0896FEB4A73}" srcId="{8AB1FB6B-13AB-4141-AE0D-E9E3E870A495}" destId="{0793FC44-C215-40BD-8897-91AA82C677D7}" srcOrd="2" destOrd="0" parTransId="{081513FC-FBBF-456A-AA7A-56D6798D3DC7}" sibTransId="{2D69D463-BA82-476F-9F8B-25A49493B852}"/>
    <dgm:cxn modelId="{5ABE5142-A2F5-48F7-9DCA-0C6845B45182}" type="presOf" srcId="{84CE2622-505B-409C-AC76-54E9826786DB}" destId="{D5DBE01E-B5DA-4B92-BB8B-3672161C5B6C}" srcOrd="0" destOrd="0" presId="urn:microsoft.com/office/officeart/2005/8/layout/vList2"/>
    <dgm:cxn modelId="{89B6A143-E213-4CB7-8926-C098D29E43F3}" srcId="{0793FC44-C215-40BD-8897-91AA82C677D7}" destId="{2926894A-2D7E-4850-8349-5B3FDD94075C}" srcOrd="0" destOrd="0" parTransId="{5305788A-342F-45BA-AB13-8434BBABEB17}" sibTransId="{2A8723B5-EFCB-4D07-A0FF-D151201749F5}"/>
    <dgm:cxn modelId="{4BFA8065-63FE-44E7-BE38-2D21D7190843}" srcId="{BCC38985-2EA3-46FE-9E80-CD3B4FA69DB1}" destId="{6C280753-5986-48D0-94AF-AB644BADFE8B}" srcOrd="0" destOrd="0" parTransId="{2DBF9615-6259-47BE-915E-071C73A0E562}" sibTransId="{E918DE9A-8259-4A27-80F0-852DA7F90D26}"/>
    <dgm:cxn modelId="{E67CB769-17FD-47C4-A284-2EB3740FD674}" srcId="{8AB1FB6B-13AB-4141-AE0D-E9E3E870A495}" destId="{84CE2622-505B-409C-AC76-54E9826786DB}" srcOrd="0" destOrd="0" parTransId="{D2674ED2-AF40-4B09-8B83-8D19153234CB}" sibTransId="{54B9557B-ACD6-41FA-9597-6F517934F7BF}"/>
    <dgm:cxn modelId="{8FCE084D-65BB-4F0B-A13A-0E06C15A19D0}" srcId="{8AB1FB6B-13AB-4141-AE0D-E9E3E870A495}" destId="{BCC38985-2EA3-46FE-9E80-CD3B4FA69DB1}" srcOrd="1" destOrd="0" parTransId="{3A6FA0AF-EFF1-4D46-88CE-74991B08204D}" sibTransId="{459B868F-E6B1-49E5-881A-CF881AC663E7}"/>
    <dgm:cxn modelId="{99C6D84E-2DAC-4DDA-AF09-1B4B16C78395}" type="presOf" srcId="{BCC38985-2EA3-46FE-9E80-CD3B4FA69DB1}" destId="{E185F958-7853-4968-8FBF-4268AC26FCF5}" srcOrd="0" destOrd="0" presId="urn:microsoft.com/office/officeart/2005/8/layout/vList2"/>
    <dgm:cxn modelId="{884FF475-9313-4F9B-AA28-7DAC52A6461F}" type="presOf" srcId="{F0180DF1-8A5F-4F6F-A9EA-AA3678F287FA}" destId="{E7BD8DF8-7398-47A6-99EE-16FE794D10B6}" srcOrd="0" destOrd="0" presId="urn:microsoft.com/office/officeart/2005/8/layout/vList2"/>
    <dgm:cxn modelId="{5E4C919F-882B-4F26-BD60-5B0EB84E79B0}" srcId="{511F1845-FD21-45D7-8E57-4B08264237E8}" destId="{F0180DF1-8A5F-4F6F-A9EA-AA3678F287FA}" srcOrd="0" destOrd="0" parTransId="{A74BC6AD-7F09-4AF5-8F29-C7EB8C39CED5}" sibTransId="{F4E6C16F-64A2-462B-B992-204F565B361E}"/>
    <dgm:cxn modelId="{217050BB-7B85-4702-A986-2441A346EDA0}" srcId="{8AB1FB6B-13AB-4141-AE0D-E9E3E870A495}" destId="{511F1845-FD21-45D7-8E57-4B08264237E8}" srcOrd="3" destOrd="0" parTransId="{6DF48869-10C1-4E18-8AE6-E8EFDB0B903E}" sibTransId="{CD095DD1-4D8B-463D-BC9E-661A4949EF4C}"/>
    <dgm:cxn modelId="{E8BD23C2-56BF-403B-BBFD-2CFA7CB29A64}" type="presOf" srcId="{0793FC44-C215-40BD-8897-91AA82C677D7}" destId="{88687C48-71BC-4807-991B-7A425141148C}" srcOrd="0" destOrd="0" presId="urn:microsoft.com/office/officeart/2005/8/layout/vList2"/>
    <dgm:cxn modelId="{DC2BF8C8-705A-4063-9331-93D07C950107}" type="presOf" srcId="{511F1845-FD21-45D7-8E57-4B08264237E8}" destId="{28C46486-C939-4466-90D7-C863B4CECD30}" srcOrd="0" destOrd="0" presId="urn:microsoft.com/office/officeart/2005/8/layout/vList2"/>
    <dgm:cxn modelId="{63229FE1-DC3E-4141-B0CC-B49C3587F8E1}" type="presOf" srcId="{2926894A-2D7E-4850-8349-5B3FDD94075C}" destId="{158189AC-10FD-4B7C-BDE9-4150CEA2002B}" srcOrd="0" destOrd="0" presId="urn:microsoft.com/office/officeart/2005/8/layout/vList2"/>
    <dgm:cxn modelId="{546F1572-0E32-4508-AA0C-EA65130F7EF3}" type="presParOf" srcId="{1AB5D8A7-D108-48D0-886A-3EC8363FC928}" destId="{D5DBE01E-B5DA-4B92-BB8B-3672161C5B6C}" srcOrd="0" destOrd="0" presId="urn:microsoft.com/office/officeart/2005/8/layout/vList2"/>
    <dgm:cxn modelId="{67237951-CF3F-465A-8675-2F6B79261C42}" type="presParOf" srcId="{1AB5D8A7-D108-48D0-886A-3EC8363FC928}" destId="{30C36EDA-4ED1-4DF1-9EF8-F708BEA124DE}" srcOrd="1" destOrd="0" presId="urn:microsoft.com/office/officeart/2005/8/layout/vList2"/>
    <dgm:cxn modelId="{2603FA59-4403-44BD-9D2F-AB7D6307B1CB}" type="presParOf" srcId="{1AB5D8A7-D108-48D0-886A-3EC8363FC928}" destId="{E185F958-7853-4968-8FBF-4268AC26FCF5}" srcOrd="2" destOrd="0" presId="urn:microsoft.com/office/officeart/2005/8/layout/vList2"/>
    <dgm:cxn modelId="{0D86A984-F125-46A6-9443-0C9607D374EB}" type="presParOf" srcId="{1AB5D8A7-D108-48D0-886A-3EC8363FC928}" destId="{7E792FAF-C055-4A2E-B40B-DF1C6CB56424}" srcOrd="3" destOrd="0" presId="urn:microsoft.com/office/officeart/2005/8/layout/vList2"/>
    <dgm:cxn modelId="{1335EF16-4094-426A-AFA5-A92DB2C97566}" type="presParOf" srcId="{1AB5D8A7-D108-48D0-886A-3EC8363FC928}" destId="{88687C48-71BC-4807-991B-7A425141148C}" srcOrd="4" destOrd="0" presId="urn:microsoft.com/office/officeart/2005/8/layout/vList2"/>
    <dgm:cxn modelId="{FAA01F33-4E31-44BD-A52B-CB6A1E1DF394}" type="presParOf" srcId="{1AB5D8A7-D108-48D0-886A-3EC8363FC928}" destId="{158189AC-10FD-4B7C-BDE9-4150CEA2002B}" srcOrd="5" destOrd="0" presId="urn:microsoft.com/office/officeart/2005/8/layout/vList2"/>
    <dgm:cxn modelId="{BCF34872-198B-4330-825A-9C8BD1E9F7CA}" type="presParOf" srcId="{1AB5D8A7-D108-48D0-886A-3EC8363FC928}" destId="{28C46486-C939-4466-90D7-C863B4CECD30}" srcOrd="6" destOrd="0" presId="urn:microsoft.com/office/officeart/2005/8/layout/vList2"/>
    <dgm:cxn modelId="{7F3F3784-FEEB-4047-B8EA-B1B7AAF2F244}" type="presParOf" srcId="{1AB5D8A7-D108-48D0-886A-3EC8363FC928}" destId="{E7BD8DF8-7398-47A6-99EE-16FE794D10B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681F42-BB7A-4D86-944A-EFAB008010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D74BFDB-57F6-44ED-A1E4-A77E49A87346}">
      <dgm:prSet phldrT="[Text]"/>
      <dgm:spPr/>
      <dgm:t>
        <a:bodyPr/>
        <a:lstStyle/>
        <a:p>
          <a:r>
            <a:rPr lang="en-IN" dirty="0"/>
            <a:t>Battery Technologies</a:t>
          </a:r>
        </a:p>
      </dgm:t>
    </dgm:pt>
    <dgm:pt modelId="{74C7E92E-9B38-48B7-908B-EA88798C0BAC}" type="parTrans" cxnId="{D78FC014-2452-45FD-910A-057D7BC31CF6}">
      <dgm:prSet/>
      <dgm:spPr/>
      <dgm:t>
        <a:bodyPr/>
        <a:lstStyle/>
        <a:p>
          <a:endParaRPr lang="en-IN"/>
        </a:p>
      </dgm:t>
    </dgm:pt>
    <dgm:pt modelId="{BD84A7A5-6B04-47A7-A560-D79AE9268941}" type="sibTrans" cxnId="{D78FC014-2452-45FD-910A-057D7BC31CF6}">
      <dgm:prSet/>
      <dgm:spPr/>
      <dgm:t>
        <a:bodyPr/>
        <a:lstStyle/>
        <a:p>
          <a:endParaRPr lang="en-IN"/>
        </a:p>
      </dgm:t>
    </dgm:pt>
    <dgm:pt modelId="{77A238D3-DDE3-4E20-B2A6-C1C701102EA1}">
      <dgm:prSet/>
      <dgm:spPr/>
      <dgm:t>
        <a:bodyPr/>
        <a:lstStyle/>
        <a:p>
          <a:r>
            <a:rPr lang="en-US" dirty="0"/>
            <a:t>Advancements in lithium-ion and solid-state batteries.</a:t>
          </a:r>
          <a:endParaRPr lang="en-IN" dirty="0"/>
        </a:p>
      </dgm:t>
    </dgm:pt>
    <dgm:pt modelId="{08E1D928-5827-41C2-A401-ABC5760D288B}" type="parTrans" cxnId="{F5A054CD-AA03-4A13-8869-C4FDC7D94DDD}">
      <dgm:prSet/>
      <dgm:spPr/>
      <dgm:t>
        <a:bodyPr/>
        <a:lstStyle/>
        <a:p>
          <a:endParaRPr lang="en-IN"/>
        </a:p>
      </dgm:t>
    </dgm:pt>
    <dgm:pt modelId="{4189CA5E-C7C6-4B58-8000-9A35FB721594}" type="sibTrans" cxnId="{F5A054CD-AA03-4A13-8869-C4FDC7D94DDD}">
      <dgm:prSet/>
      <dgm:spPr/>
      <dgm:t>
        <a:bodyPr/>
        <a:lstStyle/>
        <a:p>
          <a:endParaRPr lang="en-IN"/>
        </a:p>
      </dgm:t>
    </dgm:pt>
    <dgm:pt modelId="{A47E76FE-9606-4C86-B08B-0ECA7995387C}">
      <dgm:prSet/>
      <dgm:spPr/>
      <dgm:t>
        <a:bodyPr/>
        <a:lstStyle/>
        <a:p>
          <a:r>
            <a:rPr lang="en-IN" dirty="0"/>
            <a:t>Smart Grids</a:t>
          </a:r>
        </a:p>
      </dgm:t>
    </dgm:pt>
    <dgm:pt modelId="{CC8DE008-6372-4793-BC46-AB8B59D888BA}" type="parTrans" cxnId="{24F2A9D8-727A-4C0B-9484-55976FD9A74F}">
      <dgm:prSet/>
      <dgm:spPr/>
      <dgm:t>
        <a:bodyPr/>
        <a:lstStyle/>
        <a:p>
          <a:endParaRPr lang="en-IN"/>
        </a:p>
      </dgm:t>
    </dgm:pt>
    <dgm:pt modelId="{41627E78-768C-4577-BB7A-E7E78FB07C96}" type="sibTrans" cxnId="{24F2A9D8-727A-4C0B-9484-55976FD9A74F}">
      <dgm:prSet/>
      <dgm:spPr/>
      <dgm:t>
        <a:bodyPr/>
        <a:lstStyle/>
        <a:p>
          <a:endParaRPr lang="en-IN"/>
        </a:p>
      </dgm:t>
    </dgm:pt>
    <dgm:pt modelId="{C0995E3D-2C5C-4EF4-95C5-740D83EA9C98}">
      <dgm:prSet/>
      <dgm:spPr/>
      <dgm:t>
        <a:bodyPr/>
        <a:lstStyle/>
        <a:p>
          <a:r>
            <a:rPr lang="en-IN" dirty="0"/>
            <a:t>Intelligent power distribution  systems.</a:t>
          </a:r>
        </a:p>
      </dgm:t>
    </dgm:pt>
    <dgm:pt modelId="{6A3713CB-07DF-4F83-9F06-3DB2EEAAD307}" type="parTrans" cxnId="{9EF667AE-4939-48F2-9C80-C59B1AAB4372}">
      <dgm:prSet/>
      <dgm:spPr/>
      <dgm:t>
        <a:bodyPr/>
        <a:lstStyle/>
        <a:p>
          <a:endParaRPr lang="en-IN"/>
        </a:p>
      </dgm:t>
    </dgm:pt>
    <dgm:pt modelId="{4F7134B1-B118-4B7C-AE1A-4C42499426D9}" type="sibTrans" cxnId="{9EF667AE-4939-48F2-9C80-C59B1AAB4372}">
      <dgm:prSet/>
      <dgm:spPr/>
      <dgm:t>
        <a:bodyPr/>
        <a:lstStyle/>
        <a:p>
          <a:endParaRPr lang="en-IN"/>
        </a:p>
      </dgm:t>
    </dgm:pt>
    <dgm:pt modelId="{300265BD-848D-4619-BC1B-EB72BA9186BF}">
      <dgm:prSet/>
      <dgm:spPr/>
      <dgm:t>
        <a:bodyPr/>
        <a:lstStyle/>
        <a:p>
          <a:r>
            <a:rPr lang="en-IN" dirty="0"/>
            <a:t>Energy Storage Systems</a:t>
          </a:r>
        </a:p>
      </dgm:t>
    </dgm:pt>
    <dgm:pt modelId="{4F308873-9838-42E7-A401-314A29D8F244}" type="parTrans" cxnId="{45997E8A-E7AE-4536-BE21-83BAB04AE364}">
      <dgm:prSet/>
      <dgm:spPr/>
      <dgm:t>
        <a:bodyPr/>
        <a:lstStyle/>
        <a:p>
          <a:endParaRPr lang="en-IN"/>
        </a:p>
      </dgm:t>
    </dgm:pt>
    <dgm:pt modelId="{B34D185C-4A52-4BDD-BB4C-AFB2A49BF882}" type="sibTrans" cxnId="{45997E8A-E7AE-4536-BE21-83BAB04AE364}">
      <dgm:prSet/>
      <dgm:spPr/>
      <dgm:t>
        <a:bodyPr/>
        <a:lstStyle/>
        <a:p>
          <a:endParaRPr lang="en-IN"/>
        </a:p>
      </dgm:t>
    </dgm:pt>
    <dgm:pt modelId="{43BB7947-D274-4C90-8240-BFAE94FE3F51}">
      <dgm:prSet/>
      <dgm:spPr/>
      <dgm:t>
        <a:bodyPr/>
        <a:lstStyle/>
        <a:p>
          <a:r>
            <a:rPr lang="en-US" dirty="0"/>
            <a:t>Large-scale storage for renewable  energy</a:t>
          </a:r>
          <a:endParaRPr lang="en-IN" dirty="0"/>
        </a:p>
      </dgm:t>
    </dgm:pt>
    <dgm:pt modelId="{2AA22211-9D86-4D15-A95D-141203861473}" type="parTrans" cxnId="{208A8EB9-AA54-4D40-8E89-C8560C2E71A5}">
      <dgm:prSet/>
      <dgm:spPr/>
      <dgm:t>
        <a:bodyPr/>
        <a:lstStyle/>
        <a:p>
          <a:endParaRPr lang="en-IN"/>
        </a:p>
      </dgm:t>
    </dgm:pt>
    <dgm:pt modelId="{E56FCD34-5A77-4213-9FF9-FCBF63560549}" type="sibTrans" cxnId="{208A8EB9-AA54-4D40-8E89-C8560C2E71A5}">
      <dgm:prSet/>
      <dgm:spPr/>
      <dgm:t>
        <a:bodyPr/>
        <a:lstStyle/>
        <a:p>
          <a:endParaRPr lang="en-IN"/>
        </a:p>
      </dgm:t>
    </dgm:pt>
    <dgm:pt modelId="{CD32E699-FC02-4803-8EB5-00AE995E4136}" type="pres">
      <dgm:prSet presAssocID="{DE681F42-BB7A-4D86-944A-EFAB008010B0}" presName="Name0" presStyleCnt="0">
        <dgm:presLayoutVars>
          <dgm:dir/>
          <dgm:animLvl val="lvl"/>
          <dgm:resizeHandles val="exact"/>
        </dgm:presLayoutVars>
      </dgm:prSet>
      <dgm:spPr/>
    </dgm:pt>
    <dgm:pt modelId="{E85AA5E1-493C-4DCE-AF01-D93D52E3FF87}" type="pres">
      <dgm:prSet presAssocID="{FD74BFDB-57F6-44ED-A1E4-A77E49A87346}" presName="composite" presStyleCnt="0"/>
      <dgm:spPr/>
    </dgm:pt>
    <dgm:pt modelId="{03A2E864-C61D-43FA-9B99-DC6529CD1599}" type="pres">
      <dgm:prSet presAssocID="{FD74BFDB-57F6-44ED-A1E4-A77E49A87346}" presName="parTx" presStyleLbl="alignNode1" presStyleIdx="0" presStyleCnt="3">
        <dgm:presLayoutVars>
          <dgm:chMax val="0"/>
          <dgm:chPref val="0"/>
          <dgm:bulletEnabled val="1"/>
        </dgm:presLayoutVars>
      </dgm:prSet>
      <dgm:spPr/>
    </dgm:pt>
    <dgm:pt modelId="{C2BAAD36-9EBB-4B59-A886-09361961721A}" type="pres">
      <dgm:prSet presAssocID="{FD74BFDB-57F6-44ED-A1E4-A77E49A87346}" presName="desTx" presStyleLbl="alignAccFollowNode1" presStyleIdx="0" presStyleCnt="3">
        <dgm:presLayoutVars>
          <dgm:bulletEnabled val="1"/>
        </dgm:presLayoutVars>
      </dgm:prSet>
      <dgm:spPr/>
    </dgm:pt>
    <dgm:pt modelId="{C40770A7-D0BB-4D71-B89E-4A2482186968}" type="pres">
      <dgm:prSet presAssocID="{BD84A7A5-6B04-47A7-A560-D79AE9268941}" presName="space" presStyleCnt="0"/>
      <dgm:spPr/>
    </dgm:pt>
    <dgm:pt modelId="{8FA82C27-B878-44DE-A82E-1B0CF62C3E98}" type="pres">
      <dgm:prSet presAssocID="{A47E76FE-9606-4C86-B08B-0ECA7995387C}" presName="composite" presStyleCnt="0"/>
      <dgm:spPr/>
    </dgm:pt>
    <dgm:pt modelId="{27642FA5-776B-4F4B-9815-3C67720D6F7C}" type="pres">
      <dgm:prSet presAssocID="{A47E76FE-9606-4C86-B08B-0ECA7995387C}" presName="parTx" presStyleLbl="alignNode1" presStyleIdx="1" presStyleCnt="3">
        <dgm:presLayoutVars>
          <dgm:chMax val="0"/>
          <dgm:chPref val="0"/>
          <dgm:bulletEnabled val="1"/>
        </dgm:presLayoutVars>
      </dgm:prSet>
      <dgm:spPr/>
    </dgm:pt>
    <dgm:pt modelId="{95B11B98-EE21-4D47-BC16-793331EA68FB}" type="pres">
      <dgm:prSet presAssocID="{A47E76FE-9606-4C86-B08B-0ECA7995387C}" presName="desTx" presStyleLbl="alignAccFollowNode1" presStyleIdx="1" presStyleCnt="3">
        <dgm:presLayoutVars>
          <dgm:bulletEnabled val="1"/>
        </dgm:presLayoutVars>
      </dgm:prSet>
      <dgm:spPr/>
    </dgm:pt>
    <dgm:pt modelId="{1E8AE8F7-03B7-4C03-BE99-C1CE929ECC62}" type="pres">
      <dgm:prSet presAssocID="{41627E78-768C-4577-BB7A-E7E78FB07C96}" presName="space" presStyleCnt="0"/>
      <dgm:spPr/>
    </dgm:pt>
    <dgm:pt modelId="{B6DE5670-7C6F-4855-9DD7-1405D457BF77}" type="pres">
      <dgm:prSet presAssocID="{300265BD-848D-4619-BC1B-EB72BA9186BF}" presName="composite" presStyleCnt="0"/>
      <dgm:spPr/>
    </dgm:pt>
    <dgm:pt modelId="{74932D97-19A0-455D-B37C-F83451CC561B}" type="pres">
      <dgm:prSet presAssocID="{300265BD-848D-4619-BC1B-EB72BA9186BF}" presName="parTx" presStyleLbl="alignNode1" presStyleIdx="2" presStyleCnt="3">
        <dgm:presLayoutVars>
          <dgm:chMax val="0"/>
          <dgm:chPref val="0"/>
          <dgm:bulletEnabled val="1"/>
        </dgm:presLayoutVars>
      </dgm:prSet>
      <dgm:spPr/>
    </dgm:pt>
    <dgm:pt modelId="{082CA50C-1F83-4381-8EC5-7C87AD4D8D45}" type="pres">
      <dgm:prSet presAssocID="{300265BD-848D-4619-BC1B-EB72BA9186BF}" presName="desTx" presStyleLbl="alignAccFollowNode1" presStyleIdx="2" presStyleCnt="3">
        <dgm:presLayoutVars>
          <dgm:bulletEnabled val="1"/>
        </dgm:presLayoutVars>
      </dgm:prSet>
      <dgm:spPr/>
    </dgm:pt>
  </dgm:ptLst>
  <dgm:cxnLst>
    <dgm:cxn modelId="{D78FC014-2452-45FD-910A-057D7BC31CF6}" srcId="{DE681F42-BB7A-4D86-944A-EFAB008010B0}" destId="{FD74BFDB-57F6-44ED-A1E4-A77E49A87346}" srcOrd="0" destOrd="0" parTransId="{74C7E92E-9B38-48B7-908B-EA88798C0BAC}" sibTransId="{BD84A7A5-6B04-47A7-A560-D79AE9268941}"/>
    <dgm:cxn modelId="{D035E333-332F-4EE0-ACFB-5E096F142ED7}" type="presOf" srcId="{A47E76FE-9606-4C86-B08B-0ECA7995387C}" destId="{27642FA5-776B-4F4B-9815-3C67720D6F7C}" srcOrd="0" destOrd="0" presId="urn:microsoft.com/office/officeart/2005/8/layout/hList1"/>
    <dgm:cxn modelId="{7820C679-09CF-4BAF-B343-189BD09FAD14}" type="presOf" srcId="{43BB7947-D274-4C90-8240-BFAE94FE3F51}" destId="{082CA50C-1F83-4381-8EC5-7C87AD4D8D45}" srcOrd="0" destOrd="0" presId="urn:microsoft.com/office/officeart/2005/8/layout/hList1"/>
    <dgm:cxn modelId="{45997E8A-E7AE-4536-BE21-83BAB04AE364}" srcId="{DE681F42-BB7A-4D86-944A-EFAB008010B0}" destId="{300265BD-848D-4619-BC1B-EB72BA9186BF}" srcOrd="2" destOrd="0" parTransId="{4F308873-9838-42E7-A401-314A29D8F244}" sibTransId="{B34D185C-4A52-4BDD-BB4C-AFB2A49BF882}"/>
    <dgm:cxn modelId="{97A3E79F-25F0-4EF4-9B83-BD9E7B87BBBD}" type="presOf" srcId="{C0995E3D-2C5C-4EF4-95C5-740D83EA9C98}" destId="{95B11B98-EE21-4D47-BC16-793331EA68FB}" srcOrd="0" destOrd="0" presId="urn:microsoft.com/office/officeart/2005/8/layout/hList1"/>
    <dgm:cxn modelId="{0013F2A3-2A88-4489-8E2D-48561C9F963C}" type="presOf" srcId="{300265BD-848D-4619-BC1B-EB72BA9186BF}" destId="{74932D97-19A0-455D-B37C-F83451CC561B}" srcOrd="0" destOrd="0" presId="urn:microsoft.com/office/officeart/2005/8/layout/hList1"/>
    <dgm:cxn modelId="{9EF667AE-4939-48F2-9C80-C59B1AAB4372}" srcId="{A47E76FE-9606-4C86-B08B-0ECA7995387C}" destId="{C0995E3D-2C5C-4EF4-95C5-740D83EA9C98}" srcOrd="0" destOrd="0" parTransId="{6A3713CB-07DF-4F83-9F06-3DB2EEAAD307}" sibTransId="{4F7134B1-B118-4B7C-AE1A-4C42499426D9}"/>
    <dgm:cxn modelId="{208A8EB9-AA54-4D40-8E89-C8560C2E71A5}" srcId="{300265BD-848D-4619-BC1B-EB72BA9186BF}" destId="{43BB7947-D274-4C90-8240-BFAE94FE3F51}" srcOrd="0" destOrd="0" parTransId="{2AA22211-9D86-4D15-A95D-141203861473}" sibTransId="{E56FCD34-5A77-4213-9FF9-FCBF63560549}"/>
    <dgm:cxn modelId="{62F672C5-56E2-4E13-AA6C-1DDC0466F93F}" type="presOf" srcId="{FD74BFDB-57F6-44ED-A1E4-A77E49A87346}" destId="{03A2E864-C61D-43FA-9B99-DC6529CD1599}" srcOrd="0" destOrd="0" presId="urn:microsoft.com/office/officeart/2005/8/layout/hList1"/>
    <dgm:cxn modelId="{F5A054CD-AA03-4A13-8869-C4FDC7D94DDD}" srcId="{FD74BFDB-57F6-44ED-A1E4-A77E49A87346}" destId="{77A238D3-DDE3-4E20-B2A6-C1C701102EA1}" srcOrd="0" destOrd="0" parTransId="{08E1D928-5827-41C2-A401-ABC5760D288B}" sibTransId="{4189CA5E-C7C6-4B58-8000-9A35FB721594}"/>
    <dgm:cxn modelId="{24F2A9D8-727A-4C0B-9484-55976FD9A74F}" srcId="{DE681F42-BB7A-4D86-944A-EFAB008010B0}" destId="{A47E76FE-9606-4C86-B08B-0ECA7995387C}" srcOrd="1" destOrd="0" parTransId="{CC8DE008-6372-4793-BC46-AB8B59D888BA}" sibTransId="{41627E78-768C-4577-BB7A-E7E78FB07C96}"/>
    <dgm:cxn modelId="{238764DA-0B14-4D32-8318-C0E54E8143E5}" type="presOf" srcId="{DE681F42-BB7A-4D86-944A-EFAB008010B0}" destId="{CD32E699-FC02-4803-8EB5-00AE995E4136}" srcOrd="0" destOrd="0" presId="urn:microsoft.com/office/officeart/2005/8/layout/hList1"/>
    <dgm:cxn modelId="{11ED8AFC-C7CE-470D-8C1E-21386A52D593}" type="presOf" srcId="{77A238D3-DDE3-4E20-B2A6-C1C701102EA1}" destId="{C2BAAD36-9EBB-4B59-A886-09361961721A}" srcOrd="0" destOrd="0" presId="urn:microsoft.com/office/officeart/2005/8/layout/hList1"/>
    <dgm:cxn modelId="{FE99545E-62DA-4593-9C89-FEA9B401BECC}" type="presParOf" srcId="{CD32E699-FC02-4803-8EB5-00AE995E4136}" destId="{E85AA5E1-493C-4DCE-AF01-D93D52E3FF87}" srcOrd="0" destOrd="0" presId="urn:microsoft.com/office/officeart/2005/8/layout/hList1"/>
    <dgm:cxn modelId="{F4D87125-59D4-4CCF-828B-4113D06C549F}" type="presParOf" srcId="{E85AA5E1-493C-4DCE-AF01-D93D52E3FF87}" destId="{03A2E864-C61D-43FA-9B99-DC6529CD1599}" srcOrd="0" destOrd="0" presId="urn:microsoft.com/office/officeart/2005/8/layout/hList1"/>
    <dgm:cxn modelId="{E63749AE-B9C8-484B-805E-4F1BC3D2B4AB}" type="presParOf" srcId="{E85AA5E1-493C-4DCE-AF01-D93D52E3FF87}" destId="{C2BAAD36-9EBB-4B59-A886-09361961721A}" srcOrd="1" destOrd="0" presId="urn:microsoft.com/office/officeart/2005/8/layout/hList1"/>
    <dgm:cxn modelId="{B932D64C-E10D-409C-A4E9-E390E40E0066}" type="presParOf" srcId="{CD32E699-FC02-4803-8EB5-00AE995E4136}" destId="{C40770A7-D0BB-4D71-B89E-4A2482186968}" srcOrd="1" destOrd="0" presId="urn:microsoft.com/office/officeart/2005/8/layout/hList1"/>
    <dgm:cxn modelId="{0D9C9776-17AA-4F0F-847B-38AFB30329DB}" type="presParOf" srcId="{CD32E699-FC02-4803-8EB5-00AE995E4136}" destId="{8FA82C27-B878-44DE-A82E-1B0CF62C3E98}" srcOrd="2" destOrd="0" presId="urn:microsoft.com/office/officeart/2005/8/layout/hList1"/>
    <dgm:cxn modelId="{9CC92259-1B00-4FFD-A068-8B8125478E1E}" type="presParOf" srcId="{8FA82C27-B878-44DE-A82E-1B0CF62C3E98}" destId="{27642FA5-776B-4F4B-9815-3C67720D6F7C}" srcOrd="0" destOrd="0" presId="urn:microsoft.com/office/officeart/2005/8/layout/hList1"/>
    <dgm:cxn modelId="{4BAD4948-4C45-42C9-AC93-69F699AAE622}" type="presParOf" srcId="{8FA82C27-B878-44DE-A82E-1B0CF62C3E98}" destId="{95B11B98-EE21-4D47-BC16-793331EA68FB}" srcOrd="1" destOrd="0" presId="urn:microsoft.com/office/officeart/2005/8/layout/hList1"/>
    <dgm:cxn modelId="{1DC1DD09-B0F7-49CD-8ACF-DD1829C9AB61}" type="presParOf" srcId="{CD32E699-FC02-4803-8EB5-00AE995E4136}" destId="{1E8AE8F7-03B7-4C03-BE99-C1CE929ECC62}" srcOrd="3" destOrd="0" presId="urn:microsoft.com/office/officeart/2005/8/layout/hList1"/>
    <dgm:cxn modelId="{9C152CF9-71BC-48FF-AAD4-A3FA1C73A265}" type="presParOf" srcId="{CD32E699-FC02-4803-8EB5-00AE995E4136}" destId="{B6DE5670-7C6F-4855-9DD7-1405D457BF77}" srcOrd="4" destOrd="0" presId="urn:microsoft.com/office/officeart/2005/8/layout/hList1"/>
    <dgm:cxn modelId="{E37B998F-82CA-4021-844D-EC061DBB3C42}" type="presParOf" srcId="{B6DE5670-7C6F-4855-9DD7-1405D457BF77}" destId="{74932D97-19A0-455D-B37C-F83451CC561B}" srcOrd="0" destOrd="0" presId="urn:microsoft.com/office/officeart/2005/8/layout/hList1"/>
    <dgm:cxn modelId="{8B207820-7AB4-42C5-A518-5120461E4B3D}" type="presParOf" srcId="{B6DE5670-7C6F-4855-9DD7-1405D457BF77}" destId="{082CA50C-1F83-4381-8EC5-7C87AD4D8D4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681F42-BB7A-4D86-944A-EFAB008010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474DA8-5BD9-4E66-BE25-F60C826DF48E}">
      <dgm:prSet/>
      <dgm:spPr/>
      <dgm:t>
        <a:bodyPr/>
        <a:lstStyle/>
        <a:p>
          <a:r>
            <a:rPr lang="en-IN" dirty="0"/>
            <a:t>Electric Vehicles</a:t>
          </a:r>
        </a:p>
      </dgm:t>
    </dgm:pt>
    <dgm:pt modelId="{049B7426-6D80-4694-97D4-977265B6F84A}" type="parTrans" cxnId="{CA0C889A-9F7E-42DE-A343-AE1D04CB4FF4}">
      <dgm:prSet/>
      <dgm:spPr/>
      <dgm:t>
        <a:bodyPr/>
        <a:lstStyle/>
        <a:p>
          <a:endParaRPr lang="en-IN"/>
        </a:p>
      </dgm:t>
    </dgm:pt>
    <dgm:pt modelId="{5204DAE8-1942-4BB3-A87D-642A7E9E121C}" type="sibTrans" cxnId="{CA0C889A-9F7E-42DE-A343-AE1D04CB4FF4}">
      <dgm:prSet/>
      <dgm:spPr/>
      <dgm:t>
        <a:bodyPr/>
        <a:lstStyle/>
        <a:p>
          <a:endParaRPr lang="en-IN"/>
        </a:p>
      </dgm:t>
    </dgm:pt>
    <dgm:pt modelId="{DF5330DB-9CC6-47D5-A98E-A963B9CDCAEE}">
      <dgm:prSet custT="1"/>
      <dgm:spPr/>
      <dgm:t>
        <a:bodyPr/>
        <a:lstStyle/>
        <a:p>
          <a:r>
            <a:rPr lang="en-IN" sz="1800" dirty="0"/>
            <a:t>Reduce greenhouse gas emissions.</a:t>
          </a:r>
        </a:p>
      </dgm:t>
    </dgm:pt>
    <dgm:pt modelId="{A5A7966E-CBF4-472C-8C2F-D8299DC18B42}" type="parTrans" cxnId="{A8FC09D1-DCA3-498F-B2F5-A46A36D3B7E2}">
      <dgm:prSet/>
      <dgm:spPr/>
      <dgm:t>
        <a:bodyPr/>
        <a:lstStyle/>
        <a:p>
          <a:endParaRPr lang="en-IN"/>
        </a:p>
      </dgm:t>
    </dgm:pt>
    <dgm:pt modelId="{7E779473-5E34-4739-96CC-B4785019878B}" type="sibTrans" cxnId="{A8FC09D1-DCA3-498F-B2F5-A46A36D3B7E2}">
      <dgm:prSet/>
      <dgm:spPr/>
      <dgm:t>
        <a:bodyPr/>
        <a:lstStyle/>
        <a:p>
          <a:endParaRPr lang="en-IN"/>
        </a:p>
      </dgm:t>
    </dgm:pt>
    <dgm:pt modelId="{30A2C42C-6EB3-40CE-9B04-82602C2E9277}">
      <dgm:prSet/>
      <dgm:spPr/>
      <dgm:t>
        <a:bodyPr/>
        <a:lstStyle/>
        <a:p>
          <a:r>
            <a:rPr lang="en-IN" dirty="0"/>
            <a:t> Hydrogen Fuel Cells</a:t>
          </a:r>
        </a:p>
      </dgm:t>
    </dgm:pt>
    <dgm:pt modelId="{C7680570-462A-4DF4-9D99-8C786F17F270}" type="parTrans" cxnId="{14201EF2-FDE5-49BE-A174-9FD852A29A69}">
      <dgm:prSet/>
      <dgm:spPr/>
      <dgm:t>
        <a:bodyPr/>
        <a:lstStyle/>
        <a:p>
          <a:endParaRPr lang="en-IN"/>
        </a:p>
      </dgm:t>
    </dgm:pt>
    <dgm:pt modelId="{7923D912-ED3F-4328-BA8C-71730535D361}" type="sibTrans" cxnId="{14201EF2-FDE5-49BE-A174-9FD852A29A69}">
      <dgm:prSet/>
      <dgm:spPr/>
      <dgm:t>
        <a:bodyPr/>
        <a:lstStyle/>
        <a:p>
          <a:endParaRPr lang="en-IN"/>
        </a:p>
      </dgm:t>
    </dgm:pt>
    <dgm:pt modelId="{FA269D0D-D267-4E35-8A20-906DF7A81CA9}">
      <dgm:prSet custT="1"/>
      <dgm:spPr/>
      <dgm:t>
        <a:bodyPr/>
        <a:lstStyle/>
        <a:p>
          <a:r>
            <a:rPr lang="en-US" sz="1800" dirty="0"/>
            <a:t>Produce electricity with water as byproduct.</a:t>
          </a:r>
          <a:endParaRPr lang="en-IN" sz="1800" dirty="0"/>
        </a:p>
      </dgm:t>
    </dgm:pt>
    <dgm:pt modelId="{EB9B60F8-E4E2-4246-9B28-C1B03F7FED6E}" type="parTrans" cxnId="{B166F992-74D8-42EF-86F8-2D56D183DAF5}">
      <dgm:prSet/>
      <dgm:spPr/>
      <dgm:t>
        <a:bodyPr/>
        <a:lstStyle/>
        <a:p>
          <a:endParaRPr lang="en-IN"/>
        </a:p>
      </dgm:t>
    </dgm:pt>
    <dgm:pt modelId="{08335503-91F8-4F0C-8948-8D9E3C765583}" type="sibTrans" cxnId="{B166F992-74D8-42EF-86F8-2D56D183DAF5}">
      <dgm:prSet/>
      <dgm:spPr/>
      <dgm:t>
        <a:bodyPr/>
        <a:lstStyle/>
        <a:p>
          <a:endParaRPr lang="en-IN"/>
        </a:p>
      </dgm:t>
    </dgm:pt>
    <dgm:pt modelId="{16B3FA59-F5A2-42C5-A4CF-D2C6FD16E73B}">
      <dgm:prSet/>
      <dgm:spPr/>
      <dgm:t>
        <a:bodyPr/>
        <a:lstStyle/>
        <a:p>
          <a:r>
            <a:rPr lang="en-IN" dirty="0"/>
            <a:t> Sustainable Aviation</a:t>
          </a:r>
        </a:p>
      </dgm:t>
    </dgm:pt>
    <dgm:pt modelId="{446A570B-8517-4F8B-B473-582217330208}" type="parTrans" cxnId="{A376708C-473C-4019-AD63-D58EE27E6EA8}">
      <dgm:prSet/>
      <dgm:spPr/>
      <dgm:t>
        <a:bodyPr/>
        <a:lstStyle/>
        <a:p>
          <a:endParaRPr lang="en-IN"/>
        </a:p>
      </dgm:t>
    </dgm:pt>
    <dgm:pt modelId="{9CF89E89-5B6E-4B0D-8CD7-7C613B85CEC9}" type="sibTrans" cxnId="{A376708C-473C-4019-AD63-D58EE27E6EA8}">
      <dgm:prSet/>
      <dgm:spPr/>
      <dgm:t>
        <a:bodyPr/>
        <a:lstStyle/>
        <a:p>
          <a:endParaRPr lang="en-IN"/>
        </a:p>
      </dgm:t>
    </dgm:pt>
    <dgm:pt modelId="{77A4F1F8-7709-42ED-B53E-88A28629E718}">
      <dgm:prSet custT="1"/>
      <dgm:spPr/>
      <dgm:t>
        <a:bodyPr/>
        <a:lstStyle/>
        <a:p>
          <a:r>
            <a:rPr lang="en-US" sz="1800" dirty="0"/>
            <a:t>Reduce air travel's carbon footprint</a:t>
          </a:r>
          <a:endParaRPr lang="en-IN" sz="1800" dirty="0"/>
        </a:p>
      </dgm:t>
    </dgm:pt>
    <dgm:pt modelId="{070A74BA-5417-43CA-9959-53EACA699B09}" type="parTrans" cxnId="{15441DD0-56E5-420D-9DC5-49C1C12B9ADC}">
      <dgm:prSet/>
      <dgm:spPr/>
      <dgm:t>
        <a:bodyPr/>
        <a:lstStyle/>
        <a:p>
          <a:endParaRPr lang="en-IN"/>
        </a:p>
      </dgm:t>
    </dgm:pt>
    <dgm:pt modelId="{F44088AF-1212-4D96-860B-4E11074160C0}" type="sibTrans" cxnId="{15441DD0-56E5-420D-9DC5-49C1C12B9ADC}">
      <dgm:prSet/>
      <dgm:spPr/>
      <dgm:t>
        <a:bodyPr/>
        <a:lstStyle/>
        <a:p>
          <a:endParaRPr lang="en-IN"/>
        </a:p>
      </dgm:t>
    </dgm:pt>
    <dgm:pt modelId="{CD32E699-FC02-4803-8EB5-00AE995E4136}" type="pres">
      <dgm:prSet presAssocID="{DE681F42-BB7A-4D86-944A-EFAB008010B0}" presName="Name0" presStyleCnt="0">
        <dgm:presLayoutVars>
          <dgm:dir/>
          <dgm:animLvl val="lvl"/>
          <dgm:resizeHandles val="exact"/>
        </dgm:presLayoutVars>
      </dgm:prSet>
      <dgm:spPr/>
    </dgm:pt>
    <dgm:pt modelId="{A1E1730B-0E82-46D8-9626-22D131AB802D}" type="pres">
      <dgm:prSet presAssocID="{68474DA8-5BD9-4E66-BE25-F60C826DF48E}" presName="composite" presStyleCnt="0"/>
      <dgm:spPr/>
    </dgm:pt>
    <dgm:pt modelId="{9FB06FA3-E26F-4DAC-80A0-92C9CB5EEACF}" type="pres">
      <dgm:prSet presAssocID="{68474DA8-5BD9-4E66-BE25-F60C826DF48E}" presName="parTx" presStyleLbl="alignNode1" presStyleIdx="0" presStyleCnt="3">
        <dgm:presLayoutVars>
          <dgm:chMax val="0"/>
          <dgm:chPref val="0"/>
          <dgm:bulletEnabled val="1"/>
        </dgm:presLayoutVars>
      </dgm:prSet>
      <dgm:spPr/>
    </dgm:pt>
    <dgm:pt modelId="{79825C12-6BE6-46CC-A4E6-B1EC90DABADE}" type="pres">
      <dgm:prSet presAssocID="{68474DA8-5BD9-4E66-BE25-F60C826DF48E}" presName="desTx" presStyleLbl="alignAccFollowNode1" presStyleIdx="0" presStyleCnt="3">
        <dgm:presLayoutVars>
          <dgm:bulletEnabled val="1"/>
        </dgm:presLayoutVars>
      </dgm:prSet>
      <dgm:spPr/>
    </dgm:pt>
    <dgm:pt modelId="{8BA3DFA1-3208-47F1-A017-1E0BACB4231E}" type="pres">
      <dgm:prSet presAssocID="{5204DAE8-1942-4BB3-A87D-642A7E9E121C}" presName="space" presStyleCnt="0"/>
      <dgm:spPr/>
    </dgm:pt>
    <dgm:pt modelId="{4B226B10-52E1-4D74-B990-767BF8E5E976}" type="pres">
      <dgm:prSet presAssocID="{30A2C42C-6EB3-40CE-9B04-82602C2E9277}" presName="composite" presStyleCnt="0"/>
      <dgm:spPr/>
    </dgm:pt>
    <dgm:pt modelId="{3706E540-5C10-4C5E-B5F1-1B80D7B2C7CF}" type="pres">
      <dgm:prSet presAssocID="{30A2C42C-6EB3-40CE-9B04-82602C2E9277}" presName="parTx" presStyleLbl="alignNode1" presStyleIdx="1" presStyleCnt="3">
        <dgm:presLayoutVars>
          <dgm:chMax val="0"/>
          <dgm:chPref val="0"/>
          <dgm:bulletEnabled val="1"/>
        </dgm:presLayoutVars>
      </dgm:prSet>
      <dgm:spPr/>
    </dgm:pt>
    <dgm:pt modelId="{5C9B5BE5-79E6-4277-99ED-84F679FE7FB5}" type="pres">
      <dgm:prSet presAssocID="{30A2C42C-6EB3-40CE-9B04-82602C2E9277}" presName="desTx" presStyleLbl="alignAccFollowNode1" presStyleIdx="1" presStyleCnt="3">
        <dgm:presLayoutVars>
          <dgm:bulletEnabled val="1"/>
        </dgm:presLayoutVars>
      </dgm:prSet>
      <dgm:spPr/>
    </dgm:pt>
    <dgm:pt modelId="{3E9A5F76-CBA3-49CC-AC06-86A43070F495}" type="pres">
      <dgm:prSet presAssocID="{7923D912-ED3F-4328-BA8C-71730535D361}" presName="space" presStyleCnt="0"/>
      <dgm:spPr/>
    </dgm:pt>
    <dgm:pt modelId="{49B667B7-6C9D-443F-815E-182BA7466B5B}" type="pres">
      <dgm:prSet presAssocID="{16B3FA59-F5A2-42C5-A4CF-D2C6FD16E73B}" presName="composite" presStyleCnt="0"/>
      <dgm:spPr/>
    </dgm:pt>
    <dgm:pt modelId="{3E25A62F-9BF1-4F83-8390-B6ABEC3E5AA9}" type="pres">
      <dgm:prSet presAssocID="{16B3FA59-F5A2-42C5-A4CF-D2C6FD16E73B}" presName="parTx" presStyleLbl="alignNode1" presStyleIdx="2" presStyleCnt="3">
        <dgm:presLayoutVars>
          <dgm:chMax val="0"/>
          <dgm:chPref val="0"/>
          <dgm:bulletEnabled val="1"/>
        </dgm:presLayoutVars>
      </dgm:prSet>
      <dgm:spPr/>
    </dgm:pt>
    <dgm:pt modelId="{6B58CD8C-988C-4124-B693-A89EB8320F9F}" type="pres">
      <dgm:prSet presAssocID="{16B3FA59-F5A2-42C5-A4CF-D2C6FD16E73B}" presName="desTx" presStyleLbl="alignAccFollowNode1" presStyleIdx="2" presStyleCnt="3">
        <dgm:presLayoutVars>
          <dgm:bulletEnabled val="1"/>
        </dgm:presLayoutVars>
      </dgm:prSet>
      <dgm:spPr/>
    </dgm:pt>
  </dgm:ptLst>
  <dgm:cxnLst>
    <dgm:cxn modelId="{ECA05C07-66BF-472D-9A97-A821E86F17F2}" type="presOf" srcId="{68474DA8-5BD9-4E66-BE25-F60C826DF48E}" destId="{9FB06FA3-E26F-4DAC-80A0-92C9CB5EEACF}" srcOrd="0" destOrd="0" presId="urn:microsoft.com/office/officeart/2005/8/layout/hList1"/>
    <dgm:cxn modelId="{5EFEFA4B-F4E1-417B-9D25-091CC4DDAD65}" type="presOf" srcId="{16B3FA59-F5A2-42C5-A4CF-D2C6FD16E73B}" destId="{3E25A62F-9BF1-4F83-8390-B6ABEC3E5AA9}" srcOrd="0" destOrd="0" presId="urn:microsoft.com/office/officeart/2005/8/layout/hList1"/>
    <dgm:cxn modelId="{A376708C-473C-4019-AD63-D58EE27E6EA8}" srcId="{DE681F42-BB7A-4D86-944A-EFAB008010B0}" destId="{16B3FA59-F5A2-42C5-A4CF-D2C6FD16E73B}" srcOrd="2" destOrd="0" parTransId="{446A570B-8517-4F8B-B473-582217330208}" sibTransId="{9CF89E89-5B6E-4B0D-8CD7-7C613B85CEC9}"/>
    <dgm:cxn modelId="{B166F992-74D8-42EF-86F8-2D56D183DAF5}" srcId="{30A2C42C-6EB3-40CE-9B04-82602C2E9277}" destId="{FA269D0D-D267-4E35-8A20-906DF7A81CA9}" srcOrd="0" destOrd="0" parTransId="{EB9B60F8-E4E2-4246-9B28-C1B03F7FED6E}" sibTransId="{08335503-91F8-4F0C-8948-8D9E3C765583}"/>
    <dgm:cxn modelId="{CA0C889A-9F7E-42DE-A343-AE1D04CB4FF4}" srcId="{DE681F42-BB7A-4D86-944A-EFAB008010B0}" destId="{68474DA8-5BD9-4E66-BE25-F60C826DF48E}" srcOrd="0" destOrd="0" parTransId="{049B7426-6D80-4694-97D4-977265B6F84A}" sibTransId="{5204DAE8-1942-4BB3-A87D-642A7E9E121C}"/>
    <dgm:cxn modelId="{D41BBDCA-8956-4898-AE06-90330B262240}" type="presOf" srcId="{FA269D0D-D267-4E35-8A20-906DF7A81CA9}" destId="{5C9B5BE5-79E6-4277-99ED-84F679FE7FB5}" srcOrd="0" destOrd="0" presId="urn:microsoft.com/office/officeart/2005/8/layout/hList1"/>
    <dgm:cxn modelId="{15441DD0-56E5-420D-9DC5-49C1C12B9ADC}" srcId="{16B3FA59-F5A2-42C5-A4CF-D2C6FD16E73B}" destId="{77A4F1F8-7709-42ED-B53E-88A28629E718}" srcOrd="0" destOrd="0" parTransId="{070A74BA-5417-43CA-9959-53EACA699B09}" sibTransId="{F44088AF-1212-4D96-860B-4E11074160C0}"/>
    <dgm:cxn modelId="{A8FC09D1-DCA3-498F-B2F5-A46A36D3B7E2}" srcId="{68474DA8-5BD9-4E66-BE25-F60C826DF48E}" destId="{DF5330DB-9CC6-47D5-A98E-A963B9CDCAEE}" srcOrd="0" destOrd="0" parTransId="{A5A7966E-CBF4-472C-8C2F-D8299DC18B42}" sibTransId="{7E779473-5E34-4739-96CC-B4785019878B}"/>
    <dgm:cxn modelId="{AF5145D1-B24E-4D51-AECD-2EABBEBBBA39}" type="presOf" srcId="{DF5330DB-9CC6-47D5-A98E-A963B9CDCAEE}" destId="{79825C12-6BE6-46CC-A4E6-B1EC90DABADE}" srcOrd="0" destOrd="0" presId="urn:microsoft.com/office/officeart/2005/8/layout/hList1"/>
    <dgm:cxn modelId="{238764DA-0B14-4D32-8318-C0E54E8143E5}" type="presOf" srcId="{DE681F42-BB7A-4D86-944A-EFAB008010B0}" destId="{CD32E699-FC02-4803-8EB5-00AE995E4136}" srcOrd="0" destOrd="0" presId="urn:microsoft.com/office/officeart/2005/8/layout/hList1"/>
    <dgm:cxn modelId="{870D0EDB-DCD7-43A0-A9A0-70B4F6BE82A3}" type="presOf" srcId="{77A4F1F8-7709-42ED-B53E-88A28629E718}" destId="{6B58CD8C-988C-4124-B693-A89EB8320F9F}" srcOrd="0" destOrd="0" presId="urn:microsoft.com/office/officeart/2005/8/layout/hList1"/>
    <dgm:cxn modelId="{E002B5DF-3BA6-499F-823A-C0769A3035F6}" type="presOf" srcId="{30A2C42C-6EB3-40CE-9B04-82602C2E9277}" destId="{3706E540-5C10-4C5E-B5F1-1B80D7B2C7CF}" srcOrd="0" destOrd="0" presId="urn:microsoft.com/office/officeart/2005/8/layout/hList1"/>
    <dgm:cxn modelId="{14201EF2-FDE5-49BE-A174-9FD852A29A69}" srcId="{DE681F42-BB7A-4D86-944A-EFAB008010B0}" destId="{30A2C42C-6EB3-40CE-9B04-82602C2E9277}" srcOrd="1" destOrd="0" parTransId="{C7680570-462A-4DF4-9D99-8C786F17F270}" sibTransId="{7923D912-ED3F-4328-BA8C-71730535D361}"/>
    <dgm:cxn modelId="{1EE9D9FA-C56B-4B62-8396-929BC004CF53}" type="presParOf" srcId="{CD32E699-FC02-4803-8EB5-00AE995E4136}" destId="{A1E1730B-0E82-46D8-9626-22D131AB802D}" srcOrd="0" destOrd="0" presId="urn:microsoft.com/office/officeart/2005/8/layout/hList1"/>
    <dgm:cxn modelId="{24AE93DD-9C06-4568-8E20-6801770FC79D}" type="presParOf" srcId="{A1E1730B-0E82-46D8-9626-22D131AB802D}" destId="{9FB06FA3-E26F-4DAC-80A0-92C9CB5EEACF}" srcOrd="0" destOrd="0" presId="urn:microsoft.com/office/officeart/2005/8/layout/hList1"/>
    <dgm:cxn modelId="{940C33E7-6F83-4A0F-8E37-AD9E864C95A0}" type="presParOf" srcId="{A1E1730B-0E82-46D8-9626-22D131AB802D}" destId="{79825C12-6BE6-46CC-A4E6-B1EC90DABADE}" srcOrd="1" destOrd="0" presId="urn:microsoft.com/office/officeart/2005/8/layout/hList1"/>
    <dgm:cxn modelId="{DA0F865F-3026-4D19-8CF7-CDBDEDB349E8}" type="presParOf" srcId="{CD32E699-FC02-4803-8EB5-00AE995E4136}" destId="{8BA3DFA1-3208-47F1-A017-1E0BACB4231E}" srcOrd="1" destOrd="0" presId="urn:microsoft.com/office/officeart/2005/8/layout/hList1"/>
    <dgm:cxn modelId="{75C48C33-B88F-4F88-8D58-6D6772979A49}" type="presParOf" srcId="{CD32E699-FC02-4803-8EB5-00AE995E4136}" destId="{4B226B10-52E1-4D74-B990-767BF8E5E976}" srcOrd="2" destOrd="0" presId="urn:microsoft.com/office/officeart/2005/8/layout/hList1"/>
    <dgm:cxn modelId="{404366A7-157B-40D4-B47B-6E29D5A7B488}" type="presParOf" srcId="{4B226B10-52E1-4D74-B990-767BF8E5E976}" destId="{3706E540-5C10-4C5E-B5F1-1B80D7B2C7CF}" srcOrd="0" destOrd="0" presId="urn:microsoft.com/office/officeart/2005/8/layout/hList1"/>
    <dgm:cxn modelId="{B0AEDEE3-CD73-48CC-95B5-580D60B16B34}" type="presParOf" srcId="{4B226B10-52E1-4D74-B990-767BF8E5E976}" destId="{5C9B5BE5-79E6-4277-99ED-84F679FE7FB5}" srcOrd="1" destOrd="0" presId="urn:microsoft.com/office/officeart/2005/8/layout/hList1"/>
    <dgm:cxn modelId="{8200E81B-212C-4A8A-A662-77F616008DE7}" type="presParOf" srcId="{CD32E699-FC02-4803-8EB5-00AE995E4136}" destId="{3E9A5F76-CBA3-49CC-AC06-86A43070F495}" srcOrd="3" destOrd="0" presId="urn:microsoft.com/office/officeart/2005/8/layout/hList1"/>
    <dgm:cxn modelId="{CBB83990-4EFF-4203-B656-AD4B9FCF9560}" type="presParOf" srcId="{CD32E699-FC02-4803-8EB5-00AE995E4136}" destId="{49B667B7-6C9D-443F-815E-182BA7466B5B}" srcOrd="4" destOrd="0" presId="urn:microsoft.com/office/officeart/2005/8/layout/hList1"/>
    <dgm:cxn modelId="{9A1E5ABE-C866-4DC6-9C8C-0FBC328AA186}" type="presParOf" srcId="{49B667B7-6C9D-443F-815E-182BA7466B5B}" destId="{3E25A62F-9BF1-4F83-8390-B6ABEC3E5AA9}" srcOrd="0" destOrd="0" presId="urn:microsoft.com/office/officeart/2005/8/layout/hList1"/>
    <dgm:cxn modelId="{ACCAFC96-329C-41ED-843E-FA738067722C}" type="presParOf" srcId="{49B667B7-6C9D-443F-815E-182BA7466B5B}" destId="{6B58CD8C-988C-4124-B693-A89EB8320F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5BD137-8D33-4025-9EBE-31B1F66A1CA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6BD3565-6CE7-4BE9-8AA8-7F9A50C9935E}">
      <dgm:prSet phldrT="[Text]" custT="1"/>
      <dgm:spPr/>
      <dgm:t>
        <a:bodyPr/>
        <a:lstStyle/>
        <a:p>
          <a:pPr algn="l"/>
          <a:r>
            <a:rPr lang="en-US" sz="2200" dirty="0">
              <a:solidFill>
                <a:srgbClr val="444444"/>
              </a:solidFill>
              <a:latin typeface="Calibri"/>
              <a:ea typeface="Calibri"/>
              <a:cs typeface="Calibri"/>
            </a:rPr>
            <a:t>Demand:</a:t>
          </a:r>
          <a:endParaRPr lang="en-IN" sz="2200" dirty="0">
            <a:solidFill>
              <a:srgbClr val="444444"/>
            </a:solidFill>
            <a:latin typeface="Calibri"/>
            <a:ea typeface="Calibri"/>
            <a:cs typeface="Calibri"/>
          </a:endParaRPr>
        </a:p>
      </dgm:t>
    </dgm:pt>
    <dgm:pt modelId="{55329F32-629A-4613-B1D9-61690077CF46}" type="parTrans" cxnId="{DC0C5B7C-D7E8-4D35-8C8C-F04F1939E33A}">
      <dgm:prSet/>
      <dgm:spPr/>
      <dgm:t>
        <a:bodyPr/>
        <a:lstStyle/>
        <a:p>
          <a:endParaRPr lang="en-IN"/>
        </a:p>
      </dgm:t>
    </dgm:pt>
    <dgm:pt modelId="{3ABC44A8-C3C5-4649-B9DD-46543F1DC46A}" type="sibTrans" cxnId="{DC0C5B7C-D7E8-4D35-8C8C-F04F1939E33A}">
      <dgm:prSet/>
      <dgm:spPr/>
      <dgm:t>
        <a:bodyPr/>
        <a:lstStyle/>
        <a:p>
          <a:endParaRPr lang="en-IN"/>
        </a:p>
      </dgm:t>
    </dgm:pt>
    <dgm:pt modelId="{B8DD3584-DA59-4682-AC6A-25EDAF1BA73F}">
      <dgm:prSet custT="1"/>
      <dgm:spPr/>
      <dgm:t>
        <a:bodyPr/>
        <a:lstStyle/>
        <a:p>
          <a:pPr algn="l"/>
          <a:r>
            <a:rPr lang="en-US" sz="1800">
              <a:solidFill>
                <a:srgbClr val="444444"/>
              </a:solidFill>
              <a:latin typeface="Calibri"/>
              <a:ea typeface="Calibri"/>
              <a:cs typeface="Calibri"/>
            </a:rPr>
            <a:t>Green skills job postings grew by 22.4% between 2022 and 2023. </a:t>
          </a:r>
          <a:endParaRPr lang="en-IN" sz="1800">
            <a:solidFill>
              <a:srgbClr val="444444"/>
            </a:solidFill>
            <a:latin typeface="Calibri"/>
            <a:ea typeface="Calibri"/>
            <a:cs typeface="Calibri"/>
          </a:endParaRPr>
        </a:p>
      </dgm:t>
    </dgm:pt>
    <dgm:pt modelId="{9C865A44-B803-4C87-9E77-8A6206C98439}" type="parTrans" cxnId="{BF0DA495-E74D-4ACA-B591-28867B85827B}">
      <dgm:prSet/>
      <dgm:spPr/>
      <dgm:t>
        <a:bodyPr/>
        <a:lstStyle/>
        <a:p>
          <a:endParaRPr lang="en-IN"/>
        </a:p>
      </dgm:t>
    </dgm:pt>
    <dgm:pt modelId="{F3FD8864-5172-4F7B-9811-6B0A9CAB8E35}" type="sibTrans" cxnId="{BF0DA495-E74D-4ACA-B591-28867B85827B}">
      <dgm:prSet/>
      <dgm:spPr/>
      <dgm:t>
        <a:bodyPr/>
        <a:lstStyle/>
        <a:p>
          <a:endParaRPr lang="en-IN"/>
        </a:p>
      </dgm:t>
    </dgm:pt>
    <dgm:pt modelId="{DAEB8275-7FA7-46CD-A65F-7A6440C002BE}">
      <dgm:prSet custT="1"/>
      <dgm:spPr/>
      <dgm:t>
        <a:bodyPr/>
        <a:lstStyle/>
        <a:p>
          <a:pPr algn="l"/>
          <a:r>
            <a:rPr lang="en-US" sz="1800" dirty="0">
              <a:solidFill>
                <a:srgbClr val="444444"/>
              </a:solidFill>
              <a:latin typeface="Calibri"/>
              <a:ea typeface="Calibri"/>
              <a:cs typeface="Calibri"/>
            </a:rPr>
            <a:t>Green talent in the workforce grew by 12.3% in the same period</a:t>
          </a:r>
          <a:endParaRPr lang="en-IN" sz="1800" dirty="0">
            <a:solidFill>
              <a:srgbClr val="444444"/>
            </a:solidFill>
            <a:latin typeface="Calibri"/>
            <a:ea typeface="Calibri"/>
            <a:cs typeface="Calibri"/>
          </a:endParaRPr>
        </a:p>
      </dgm:t>
    </dgm:pt>
    <dgm:pt modelId="{F9DA0722-920A-446F-AF54-B37697987E30}" type="parTrans" cxnId="{AA1C24B2-717B-4E72-A976-77977749B17A}">
      <dgm:prSet/>
      <dgm:spPr/>
      <dgm:t>
        <a:bodyPr/>
        <a:lstStyle/>
        <a:p>
          <a:endParaRPr lang="en-IN"/>
        </a:p>
      </dgm:t>
    </dgm:pt>
    <dgm:pt modelId="{462D8B74-D3D2-4AEE-8E1D-84B9E5A92764}" type="sibTrans" cxnId="{AA1C24B2-717B-4E72-A976-77977749B17A}">
      <dgm:prSet/>
      <dgm:spPr/>
      <dgm:t>
        <a:bodyPr/>
        <a:lstStyle/>
        <a:p>
          <a:endParaRPr lang="en-IN"/>
        </a:p>
      </dgm:t>
    </dgm:pt>
    <dgm:pt modelId="{ED4C6FFA-E6F7-4060-8F9D-F744C7295B65}">
      <dgm:prSet phldr="0" custT="1"/>
      <dgm:spPr/>
      <dgm:t>
        <a:bodyPr/>
        <a:lstStyle/>
        <a:p>
          <a:pPr algn="l"/>
          <a:r>
            <a:rPr lang="en-US" sz="2200" dirty="0">
              <a:solidFill>
                <a:srgbClr val="444444"/>
              </a:solidFill>
              <a:latin typeface="Calibri"/>
              <a:ea typeface="Calibri"/>
              <a:cs typeface="Calibri"/>
            </a:rPr>
            <a:t>Supply:</a:t>
          </a:r>
        </a:p>
      </dgm:t>
    </dgm:pt>
    <dgm:pt modelId="{280FE75A-33EA-47E5-955C-87AD07B79749}" type="parTrans" cxnId="{D0EA2790-7B1A-46C6-89E2-9E940DC8E789}">
      <dgm:prSet/>
      <dgm:spPr/>
      <dgm:t>
        <a:bodyPr/>
        <a:lstStyle/>
        <a:p>
          <a:endParaRPr lang="en-IN"/>
        </a:p>
      </dgm:t>
    </dgm:pt>
    <dgm:pt modelId="{373F0723-018B-4BD3-B6E8-B0C08BBD2374}" type="sibTrans" cxnId="{D0EA2790-7B1A-46C6-89E2-9E940DC8E789}">
      <dgm:prSet/>
      <dgm:spPr/>
      <dgm:t>
        <a:bodyPr/>
        <a:lstStyle/>
        <a:p>
          <a:endParaRPr lang="en-IN"/>
        </a:p>
      </dgm:t>
    </dgm:pt>
    <dgm:pt modelId="{4426C69E-EFA4-4D1E-96B5-0FD8047FEA15}" type="pres">
      <dgm:prSet presAssocID="{6A5BD137-8D33-4025-9EBE-31B1F66A1CAA}" presName="Name0" presStyleCnt="0">
        <dgm:presLayoutVars>
          <dgm:dir/>
          <dgm:animLvl val="lvl"/>
          <dgm:resizeHandles val="exact"/>
        </dgm:presLayoutVars>
      </dgm:prSet>
      <dgm:spPr/>
    </dgm:pt>
    <dgm:pt modelId="{975C6888-B0FB-4136-9537-7915A163E680}" type="pres">
      <dgm:prSet presAssocID="{36BD3565-6CE7-4BE9-8AA8-7F9A50C9935E}" presName="composite" presStyleCnt="0"/>
      <dgm:spPr/>
    </dgm:pt>
    <dgm:pt modelId="{8C084DF5-531E-40F7-B696-9F2D7C09D26B}" type="pres">
      <dgm:prSet presAssocID="{36BD3565-6CE7-4BE9-8AA8-7F9A50C9935E}" presName="parTx" presStyleLbl="alignNode1" presStyleIdx="0" presStyleCnt="2">
        <dgm:presLayoutVars>
          <dgm:chMax val="0"/>
          <dgm:chPref val="0"/>
          <dgm:bulletEnabled val="1"/>
        </dgm:presLayoutVars>
      </dgm:prSet>
      <dgm:spPr/>
    </dgm:pt>
    <dgm:pt modelId="{F0D7C779-7E89-43C1-A425-65BCC09534F5}" type="pres">
      <dgm:prSet presAssocID="{36BD3565-6CE7-4BE9-8AA8-7F9A50C9935E}" presName="desTx" presStyleLbl="alignAccFollowNode1" presStyleIdx="0" presStyleCnt="2">
        <dgm:presLayoutVars>
          <dgm:bulletEnabled val="1"/>
        </dgm:presLayoutVars>
      </dgm:prSet>
      <dgm:spPr/>
    </dgm:pt>
    <dgm:pt modelId="{362C4904-F8E1-4D0E-8831-825F800D2B67}" type="pres">
      <dgm:prSet presAssocID="{3ABC44A8-C3C5-4649-B9DD-46543F1DC46A}" presName="space" presStyleCnt="0"/>
      <dgm:spPr/>
    </dgm:pt>
    <dgm:pt modelId="{B972F661-FA4F-43CA-B6F1-1A93CA516089}" type="pres">
      <dgm:prSet presAssocID="{ED4C6FFA-E6F7-4060-8F9D-F744C7295B65}" presName="composite" presStyleCnt="0"/>
      <dgm:spPr/>
    </dgm:pt>
    <dgm:pt modelId="{123DC413-A1B9-4AF2-BB37-C2C0F80ACB9B}" type="pres">
      <dgm:prSet presAssocID="{ED4C6FFA-E6F7-4060-8F9D-F744C7295B65}" presName="parTx" presStyleLbl="alignNode1" presStyleIdx="1" presStyleCnt="2">
        <dgm:presLayoutVars>
          <dgm:chMax val="0"/>
          <dgm:chPref val="0"/>
          <dgm:bulletEnabled val="1"/>
        </dgm:presLayoutVars>
      </dgm:prSet>
      <dgm:spPr/>
    </dgm:pt>
    <dgm:pt modelId="{1C1EB32A-2515-4A51-85FF-CABD0871359F}" type="pres">
      <dgm:prSet presAssocID="{ED4C6FFA-E6F7-4060-8F9D-F744C7295B65}" presName="desTx" presStyleLbl="alignAccFollowNode1" presStyleIdx="1" presStyleCnt="2">
        <dgm:presLayoutVars>
          <dgm:bulletEnabled val="1"/>
        </dgm:presLayoutVars>
      </dgm:prSet>
      <dgm:spPr/>
    </dgm:pt>
  </dgm:ptLst>
  <dgm:cxnLst>
    <dgm:cxn modelId="{96C5652D-E8C6-4347-9969-AF04E6E7275C}" type="presOf" srcId="{36BD3565-6CE7-4BE9-8AA8-7F9A50C9935E}" destId="{8C084DF5-531E-40F7-B696-9F2D7C09D26B}" srcOrd="0" destOrd="0" presId="urn:microsoft.com/office/officeart/2005/8/layout/hList1"/>
    <dgm:cxn modelId="{B8733A7C-85B1-43FD-B0C9-558453702DBE}" type="presOf" srcId="{B8DD3584-DA59-4682-AC6A-25EDAF1BA73F}" destId="{F0D7C779-7E89-43C1-A425-65BCC09534F5}" srcOrd="0" destOrd="0" presId="urn:microsoft.com/office/officeart/2005/8/layout/hList1"/>
    <dgm:cxn modelId="{DC0C5B7C-D7E8-4D35-8C8C-F04F1939E33A}" srcId="{6A5BD137-8D33-4025-9EBE-31B1F66A1CAA}" destId="{36BD3565-6CE7-4BE9-8AA8-7F9A50C9935E}" srcOrd="0" destOrd="0" parTransId="{55329F32-629A-4613-B1D9-61690077CF46}" sibTransId="{3ABC44A8-C3C5-4649-B9DD-46543F1DC46A}"/>
    <dgm:cxn modelId="{D0EA2790-7B1A-46C6-89E2-9E940DC8E789}" srcId="{6A5BD137-8D33-4025-9EBE-31B1F66A1CAA}" destId="{ED4C6FFA-E6F7-4060-8F9D-F744C7295B65}" srcOrd="1" destOrd="0" parTransId="{280FE75A-33EA-47E5-955C-87AD07B79749}" sibTransId="{373F0723-018B-4BD3-B6E8-B0C08BBD2374}"/>
    <dgm:cxn modelId="{AF62B892-0810-4701-A96C-607F44266CE4}" type="presOf" srcId="{DAEB8275-7FA7-46CD-A65F-7A6440C002BE}" destId="{1C1EB32A-2515-4A51-85FF-CABD0871359F}" srcOrd="0" destOrd="0" presId="urn:microsoft.com/office/officeart/2005/8/layout/hList1"/>
    <dgm:cxn modelId="{BF0DA495-E74D-4ACA-B591-28867B85827B}" srcId="{36BD3565-6CE7-4BE9-8AA8-7F9A50C9935E}" destId="{B8DD3584-DA59-4682-AC6A-25EDAF1BA73F}" srcOrd="0" destOrd="0" parTransId="{9C865A44-B803-4C87-9E77-8A6206C98439}" sibTransId="{F3FD8864-5172-4F7B-9811-6B0A9CAB8E35}"/>
    <dgm:cxn modelId="{056C5AA0-C24B-46FE-A830-FD454CD26D2C}" type="presOf" srcId="{ED4C6FFA-E6F7-4060-8F9D-F744C7295B65}" destId="{123DC413-A1B9-4AF2-BB37-C2C0F80ACB9B}" srcOrd="0" destOrd="0" presId="urn:microsoft.com/office/officeart/2005/8/layout/hList1"/>
    <dgm:cxn modelId="{AA1C24B2-717B-4E72-A976-77977749B17A}" srcId="{ED4C6FFA-E6F7-4060-8F9D-F744C7295B65}" destId="{DAEB8275-7FA7-46CD-A65F-7A6440C002BE}" srcOrd="0" destOrd="0" parTransId="{F9DA0722-920A-446F-AF54-B37697987E30}" sibTransId="{462D8B74-D3D2-4AEE-8E1D-84B9E5A92764}"/>
    <dgm:cxn modelId="{55D2A3B8-C680-4B2B-ACE3-C295529E18F5}" type="presOf" srcId="{6A5BD137-8D33-4025-9EBE-31B1F66A1CAA}" destId="{4426C69E-EFA4-4D1E-96B5-0FD8047FEA15}" srcOrd="0" destOrd="0" presId="urn:microsoft.com/office/officeart/2005/8/layout/hList1"/>
    <dgm:cxn modelId="{1F933FF9-4ECB-47F0-83EB-CA84BC3D340C}" type="presParOf" srcId="{4426C69E-EFA4-4D1E-96B5-0FD8047FEA15}" destId="{975C6888-B0FB-4136-9537-7915A163E680}" srcOrd="0" destOrd="0" presId="urn:microsoft.com/office/officeart/2005/8/layout/hList1"/>
    <dgm:cxn modelId="{54B10B0E-C89B-491A-9430-D3A756A08ECF}" type="presParOf" srcId="{975C6888-B0FB-4136-9537-7915A163E680}" destId="{8C084DF5-531E-40F7-B696-9F2D7C09D26B}" srcOrd="0" destOrd="0" presId="urn:microsoft.com/office/officeart/2005/8/layout/hList1"/>
    <dgm:cxn modelId="{B881BD20-29B1-496C-B6CA-23588274E072}" type="presParOf" srcId="{975C6888-B0FB-4136-9537-7915A163E680}" destId="{F0D7C779-7E89-43C1-A425-65BCC09534F5}" srcOrd="1" destOrd="0" presId="urn:microsoft.com/office/officeart/2005/8/layout/hList1"/>
    <dgm:cxn modelId="{81DB9DDB-E8B4-4322-B08E-EB26FD33C3CA}" type="presParOf" srcId="{4426C69E-EFA4-4D1E-96B5-0FD8047FEA15}" destId="{362C4904-F8E1-4D0E-8831-825F800D2B67}" srcOrd="1" destOrd="0" presId="urn:microsoft.com/office/officeart/2005/8/layout/hList1"/>
    <dgm:cxn modelId="{11D63714-DF57-4F02-B82D-422766180F43}" type="presParOf" srcId="{4426C69E-EFA4-4D1E-96B5-0FD8047FEA15}" destId="{B972F661-FA4F-43CA-B6F1-1A93CA516089}" srcOrd="2" destOrd="0" presId="urn:microsoft.com/office/officeart/2005/8/layout/hList1"/>
    <dgm:cxn modelId="{92A4D3CE-A131-4A1E-AD4C-15AD8F40CEB6}" type="presParOf" srcId="{B972F661-FA4F-43CA-B6F1-1A93CA516089}" destId="{123DC413-A1B9-4AF2-BB37-C2C0F80ACB9B}" srcOrd="0" destOrd="0" presId="urn:microsoft.com/office/officeart/2005/8/layout/hList1"/>
    <dgm:cxn modelId="{DC9C2790-82A4-4EF7-8A9F-5823770078B4}" type="presParOf" srcId="{B972F661-FA4F-43CA-B6F1-1A93CA516089}" destId="{1C1EB32A-2515-4A51-85FF-CABD087135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2FC446B-8634-4AAB-9899-82D8425BEE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0FEFBDE-FEA5-49B7-97EF-9FBE4D7B7B10}">
      <dgm:prSet phldrT="[Text]" custT="1"/>
      <dgm:spPr/>
      <dgm:t>
        <a:bodyPr/>
        <a:lstStyle/>
        <a:p>
          <a:pPr algn="l"/>
          <a:r>
            <a:rPr lang="en-US" sz="1800">
              <a:solidFill>
                <a:srgbClr val="000000"/>
              </a:solidFill>
              <a:latin typeface="Arial"/>
            </a:rPr>
            <a:t>Programs promote environmental literacy and green skills.</a:t>
          </a:r>
          <a:endParaRPr lang="en-US" sz="1800"/>
        </a:p>
      </dgm:t>
    </dgm:pt>
    <dgm:pt modelId="{8DBA5B7E-6B94-4229-8822-960C870413E9}" type="parTrans" cxnId="{7A4572FE-2947-47E7-A0E1-E573176891BF}">
      <dgm:prSet/>
      <dgm:spPr/>
      <dgm:t>
        <a:bodyPr/>
        <a:lstStyle/>
        <a:p>
          <a:endParaRPr lang="en-US"/>
        </a:p>
      </dgm:t>
    </dgm:pt>
    <dgm:pt modelId="{A8A3E7E2-BB3F-4B98-B873-93F4F4DE5B44}" type="sibTrans" cxnId="{7A4572FE-2947-47E7-A0E1-E573176891BF}">
      <dgm:prSet/>
      <dgm:spPr/>
      <dgm:t>
        <a:bodyPr/>
        <a:lstStyle/>
        <a:p>
          <a:endParaRPr lang="en-US"/>
        </a:p>
      </dgm:t>
    </dgm:pt>
    <dgm:pt modelId="{6482C33C-EF45-49D8-9BA2-8ADB8B897CC5}">
      <dgm:prSet phldr="0" custT="1"/>
      <dgm:spPr/>
      <dgm:t>
        <a:bodyPr/>
        <a:lstStyle/>
        <a:p>
          <a:pPr algn="l" rtl="0"/>
          <a:r>
            <a:rPr lang="en-US" sz="2200" dirty="0">
              <a:solidFill>
                <a:srgbClr val="000000"/>
              </a:solidFill>
              <a:latin typeface="Arial"/>
            </a:rPr>
            <a:t>Legislation </a:t>
          </a:r>
        </a:p>
      </dgm:t>
    </dgm:pt>
    <dgm:pt modelId="{01CCFF30-28BB-4A11-83F3-25CCA8A1F19A}" type="parTrans" cxnId="{642F3E6D-9724-4BD2-92AF-5772CAAA6E0C}">
      <dgm:prSet/>
      <dgm:spPr/>
      <dgm:t>
        <a:bodyPr/>
        <a:lstStyle/>
        <a:p>
          <a:endParaRPr lang="en-IN"/>
        </a:p>
      </dgm:t>
    </dgm:pt>
    <dgm:pt modelId="{D2BF487B-310F-41A9-90C5-50B75E92CCF4}" type="sibTrans" cxnId="{642F3E6D-9724-4BD2-92AF-5772CAAA6E0C}">
      <dgm:prSet/>
      <dgm:spPr/>
      <dgm:t>
        <a:bodyPr/>
        <a:lstStyle/>
        <a:p>
          <a:endParaRPr lang="en-IN"/>
        </a:p>
      </dgm:t>
    </dgm:pt>
    <dgm:pt modelId="{800C1860-5DF0-4C30-B7AA-5C5DC7896792}">
      <dgm:prSet phldr="0" custT="1"/>
      <dgm:spPr/>
      <dgm:t>
        <a:bodyPr/>
        <a:lstStyle/>
        <a:p>
          <a:pPr algn="l"/>
          <a:r>
            <a:rPr lang="en-US" sz="1800" dirty="0">
              <a:solidFill>
                <a:srgbClr val="000000"/>
              </a:solidFill>
              <a:latin typeface="Arial"/>
            </a:rPr>
            <a:t>Environmental laws and regulations drive cleaner practices. </a:t>
          </a:r>
        </a:p>
      </dgm:t>
    </dgm:pt>
    <dgm:pt modelId="{D822329C-BB59-400B-8C1F-7DB5445B3920}" type="parTrans" cxnId="{CD021A08-917A-4D43-9AC1-97D519F75F99}">
      <dgm:prSet/>
      <dgm:spPr/>
      <dgm:t>
        <a:bodyPr/>
        <a:lstStyle/>
        <a:p>
          <a:endParaRPr lang="en-IN"/>
        </a:p>
      </dgm:t>
    </dgm:pt>
    <dgm:pt modelId="{945C47AD-D223-45D4-8048-9617B12D313E}" type="sibTrans" cxnId="{CD021A08-917A-4D43-9AC1-97D519F75F99}">
      <dgm:prSet/>
      <dgm:spPr/>
      <dgm:t>
        <a:bodyPr/>
        <a:lstStyle/>
        <a:p>
          <a:endParaRPr lang="en-IN"/>
        </a:p>
      </dgm:t>
    </dgm:pt>
    <dgm:pt modelId="{364EEDF8-EC32-47EF-8901-87468DC62CD2}">
      <dgm:prSet phldr="0" custT="1"/>
      <dgm:spPr/>
      <dgm:t>
        <a:bodyPr/>
        <a:lstStyle/>
        <a:p>
          <a:pPr algn="l"/>
          <a:r>
            <a:rPr lang="en-US" sz="2200" dirty="0">
              <a:solidFill>
                <a:srgbClr val="000000"/>
              </a:solidFill>
              <a:latin typeface="Arial"/>
            </a:rPr>
            <a:t>Funding </a:t>
          </a:r>
        </a:p>
      </dgm:t>
    </dgm:pt>
    <dgm:pt modelId="{2C0B0BD6-0F38-4CEF-BCBB-CF6237FAE875}" type="parTrans" cxnId="{AF29A34B-1DB9-4572-BF72-F25EA6C19C8D}">
      <dgm:prSet/>
      <dgm:spPr/>
      <dgm:t>
        <a:bodyPr/>
        <a:lstStyle/>
        <a:p>
          <a:endParaRPr lang="en-IN"/>
        </a:p>
      </dgm:t>
    </dgm:pt>
    <dgm:pt modelId="{CACEFA7C-6DCA-4711-A66B-2B630A68158E}" type="sibTrans" cxnId="{AF29A34B-1DB9-4572-BF72-F25EA6C19C8D}">
      <dgm:prSet/>
      <dgm:spPr/>
      <dgm:t>
        <a:bodyPr/>
        <a:lstStyle/>
        <a:p>
          <a:endParaRPr lang="en-IN"/>
        </a:p>
      </dgm:t>
    </dgm:pt>
    <dgm:pt modelId="{14EDEA30-20CB-4365-9AE2-CAF23CF7E184}">
      <dgm:prSet phldr="0" custT="1"/>
      <dgm:spPr/>
      <dgm:t>
        <a:bodyPr/>
        <a:lstStyle/>
        <a:p>
          <a:pPr algn="l"/>
          <a:r>
            <a:rPr lang="en-US" sz="1800">
              <a:solidFill>
                <a:srgbClr val="000000"/>
              </a:solidFill>
              <a:latin typeface="Arial"/>
            </a:rPr>
            <a:t>Incentives encourage investment in green technologies. </a:t>
          </a:r>
        </a:p>
      </dgm:t>
    </dgm:pt>
    <dgm:pt modelId="{6B031C4D-959D-42D9-8CBB-A1BE575B2B2E}" type="parTrans" cxnId="{DAEA9BF3-E4DD-4C77-8FE2-7286E979F167}">
      <dgm:prSet/>
      <dgm:spPr/>
      <dgm:t>
        <a:bodyPr/>
        <a:lstStyle/>
        <a:p>
          <a:endParaRPr lang="en-IN"/>
        </a:p>
      </dgm:t>
    </dgm:pt>
    <dgm:pt modelId="{A5CC510F-6C46-4E1E-B202-9B80C28894F4}" type="sibTrans" cxnId="{DAEA9BF3-E4DD-4C77-8FE2-7286E979F167}">
      <dgm:prSet/>
      <dgm:spPr/>
      <dgm:t>
        <a:bodyPr/>
        <a:lstStyle/>
        <a:p>
          <a:endParaRPr lang="en-IN"/>
        </a:p>
      </dgm:t>
    </dgm:pt>
    <dgm:pt modelId="{6121A5A0-5DCC-4BC4-B8E7-3C06352CA615}">
      <dgm:prSet phldr="0" custT="1"/>
      <dgm:spPr/>
      <dgm:t>
        <a:bodyPr/>
        <a:lstStyle/>
        <a:p>
          <a:pPr algn="l"/>
          <a:r>
            <a:rPr lang="en-US" sz="2200" dirty="0">
              <a:solidFill>
                <a:srgbClr val="000000"/>
              </a:solidFill>
              <a:latin typeface="Arial"/>
            </a:rPr>
            <a:t>Education </a:t>
          </a:r>
        </a:p>
      </dgm:t>
    </dgm:pt>
    <dgm:pt modelId="{38610CFF-BDFC-454D-B669-BA313E3CC19C}" type="parTrans" cxnId="{77D3DAA0-0C86-4202-95E6-BE5D56501BFD}">
      <dgm:prSet/>
      <dgm:spPr/>
      <dgm:t>
        <a:bodyPr/>
        <a:lstStyle/>
        <a:p>
          <a:endParaRPr lang="en-IN"/>
        </a:p>
      </dgm:t>
    </dgm:pt>
    <dgm:pt modelId="{5A8D5E35-481D-439C-9074-81AD2C912548}" type="sibTrans" cxnId="{77D3DAA0-0C86-4202-95E6-BE5D56501BFD}">
      <dgm:prSet/>
      <dgm:spPr/>
      <dgm:t>
        <a:bodyPr/>
        <a:lstStyle/>
        <a:p>
          <a:endParaRPr lang="en-IN"/>
        </a:p>
      </dgm:t>
    </dgm:pt>
    <dgm:pt modelId="{03B28D78-1B04-4BFE-A215-5101F8B6A933}" type="pres">
      <dgm:prSet presAssocID="{52FC446B-8634-4AAB-9899-82D8425BEE7F}" presName="linear" presStyleCnt="0">
        <dgm:presLayoutVars>
          <dgm:animLvl val="lvl"/>
          <dgm:resizeHandles val="exact"/>
        </dgm:presLayoutVars>
      </dgm:prSet>
      <dgm:spPr/>
    </dgm:pt>
    <dgm:pt modelId="{A8787963-BBFF-4C90-930C-FB626B22F455}" type="pres">
      <dgm:prSet presAssocID="{6482C33C-EF45-49D8-9BA2-8ADB8B897CC5}" presName="parentText" presStyleLbl="node1" presStyleIdx="0" presStyleCnt="3">
        <dgm:presLayoutVars>
          <dgm:chMax val="0"/>
          <dgm:bulletEnabled val="1"/>
        </dgm:presLayoutVars>
      </dgm:prSet>
      <dgm:spPr/>
    </dgm:pt>
    <dgm:pt modelId="{7D2D12C4-20B3-482B-BE7E-4457866FCC3A}" type="pres">
      <dgm:prSet presAssocID="{6482C33C-EF45-49D8-9BA2-8ADB8B897CC5}" presName="childText" presStyleLbl="revTx" presStyleIdx="0" presStyleCnt="3">
        <dgm:presLayoutVars>
          <dgm:bulletEnabled val="1"/>
        </dgm:presLayoutVars>
      </dgm:prSet>
      <dgm:spPr/>
    </dgm:pt>
    <dgm:pt modelId="{5B0534C0-5FD3-4426-82E4-AB0D62486057}" type="pres">
      <dgm:prSet presAssocID="{364EEDF8-EC32-47EF-8901-87468DC62CD2}" presName="parentText" presStyleLbl="node1" presStyleIdx="1" presStyleCnt="3">
        <dgm:presLayoutVars>
          <dgm:chMax val="0"/>
          <dgm:bulletEnabled val="1"/>
        </dgm:presLayoutVars>
      </dgm:prSet>
      <dgm:spPr/>
    </dgm:pt>
    <dgm:pt modelId="{E590FCBA-B537-4A78-AF9F-F33FA358FD8F}" type="pres">
      <dgm:prSet presAssocID="{364EEDF8-EC32-47EF-8901-87468DC62CD2}" presName="childText" presStyleLbl="revTx" presStyleIdx="1" presStyleCnt="3">
        <dgm:presLayoutVars>
          <dgm:bulletEnabled val="1"/>
        </dgm:presLayoutVars>
      </dgm:prSet>
      <dgm:spPr/>
    </dgm:pt>
    <dgm:pt modelId="{FCA47909-A478-42EB-9DD4-62CC3DC6A2F6}" type="pres">
      <dgm:prSet presAssocID="{6121A5A0-5DCC-4BC4-B8E7-3C06352CA615}" presName="parentText" presStyleLbl="node1" presStyleIdx="2" presStyleCnt="3">
        <dgm:presLayoutVars>
          <dgm:chMax val="0"/>
          <dgm:bulletEnabled val="1"/>
        </dgm:presLayoutVars>
      </dgm:prSet>
      <dgm:spPr/>
    </dgm:pt>
    <dgm:pt modelId="{6C3F4B06-2196-4697-978C-CE276155CB20}" type="pres">
      <dgm:prSet presAssocID="{6121A5A0-5DCC-4BC4-B8E7-3C06352CA615}" presName="childText" presStyleLbl="revTx" presStyleIdx="2" presStyleCnt="3">
        <dgm:presLayoutVars>
          <dgm:bulletEnabled val="1"/>
        </dgm:presLayoutVars>
      </dgm:prSet>
      <dgm:spPr/>
    </dgm:pt>
  </dgm:ptLst>
  <dgm:cxnLst>
    <dgm:cxn modelId="{CD021A08-917A-4D43-9AC1-97D519F75F99}" srcId="{6482C33C-EF45-49D8-9BA2-8ADB8B897CC5}" destId="{800C1860-5DF0-4C30-B7AA-5C5DC7896792}" srcOrd="0" destOrd="0" parTransId="{D822329C-BB59-400B-8C1F-7DB5445B3920}" sibTransId="{945C47AD-D223-45D4-8048-9617B12D313E}"/>
    <dgm:cxn modelId="{AF29A34B-1DB9-4572-BF72-F25EA6C19C8D}" srcId="{52FC446B-8634-4AAB-9899-82D8425BEE7F}" destId="{364EEDF8-EC32-47EF-8901-87468DC62CD2}" srcOrd="1" destOrd="0" parTransId="{2C0B0BD6-0F38-4CEF-BCBB-CF6237FAE875}" sibTransId="{CACEFA7C-6DCA-4711-A66B-2B630A68158E}"/>
    <dgm:cxn modelId="{642F3E6D-9724-4BD2-92AF-5772CAAA6E0C}" srcId="{52FC446B-8634-4AAB-9899-82D8425BEE7F}" destId="{6482C33C-EF45-49D8-9BA2-8ADB8B897CC5}" srcOrd="0" destOrd="0" parTransId="{01CCFF30-28BB-4A11-83F3-25CCA8A1F19A}" sibTransId="{D2BF487B-310F-41A9-90C5-50B75E92CCF4}"/>
    <dgm:cxn modelId="{8725E351-B75A-4858-9028-19805ECBE63D}" type="presOf" srcId="{6482C33C-EF45-49D8-9BA2-8ADB8B897CC5}" destId="{A8787963-BBFF-4C90-930C-FB626B22F455}" srcOrd="0" destOrd="0" presId="urn:microsoft.com/office/officeart/2005/8/layout/vList2"/>
    <dgm:cxn modelId="{2B803B73-5B3E-49D9-8E01-B2F7B2B1CD77}" type="presOf" srcId="{52FC446B-8634-4AAB-9899-82D8425BEE7F}" destId="{03B28D78-1B04-4BFE-A215-5101F8B6A933}" srcOrd="0" destOrd="0" presId="urn:microsoft.com/office/officeart/2005/8/layout/vList2"/>
    <dgm:cxn modelId="{A0EC3D73-3825-4460-B80F-E366F661774C}" type="presOf" srcId="{14EDEA30-20CB-4365-9AE2-CAF23CF7E184}" destId="{E590FCBA-B537-4A78-AF9F-F33FA358FD8F}" srcOrd="0" destOrd="0" presId="urn:microsoft.com/office/officeart/2005/8/layout/vList2"/>
    <dgm:cxn modelId="{5AD86775-5EAF-4454-89B0-EE213DA6859E}" type="presOf" srcId="{6121A5A0-5DCC-4BC4-B8E7-3C06352CA615}" destId="{FCA47909-A478-42EB-9DD4-62CC3DC6A2F6}" srcOrd="0" destOrd="0" presId="urn:microsoft.com/office/officeart/2005/8/layout/vList2"/>
    <dgm:cxn modelId="{6AB1D87E-C7D1-4BB2-9213-2E69E9686B5B}" type="presOf" srcId="{800C1860-5DF0-4C30-B7AA-5C5DC7896792}" destId="{7D2D12C4-20B3-482B-BE7E-4457866FCC3A}" srcOrd="0" destOrd="0" presId="urn:microsoft.com/office/officeart/2005/8/layout/vList2"/>
    <dgm:cxn modelId="{77D3DAA0-0C86-4202-95E6-BE5D56501BFD}" srcId="{52FC446B-8634-4AAB-9899-82D8425BEE7F}" destId="{6121A5A0-5DCC-4BC4-B8E7-3C06352CA615}" srcOrd="2" destOrd="0" parTransId="{38610CFF-BDFC-454D-B669-BA313E3CC19C}" sibTransId="{5A8D5E35-481D-439C-9074-81AD2C912548}"/>
    <dgm:cxn modelId="{C52D93A5-0625-407D-B43E-2A9C8185FCE6}" type="presOf" srcId="{364EEDF8-EC32-47EF-8901-87468DC62CD2}" destId="{5B0534C0-5FD3-4426-82E4-AB0D62486057}" srcOrd="0" destOrd="0" presId="urn:microsoft.com/office/officeart/2005/8/layout/vList2"/>
    <dgm:cxn modelId="{956711B0-56D1-4CB9-87B7-3D7E2DCA978D}" type="presOf" srcId="{C0FEFBDE-FEA5-49B7-97EF-9FBE4D7B7B10}" destId="{6C3F4B06-2196-4697-978C-CE276155CB20}" srcOrd="0" destOrd="0" presId="urn:microsoft.com/office/officeart/2005/8/layout/vList2"/>
    <dgm:cxn modelId="{DAEA9BF3-E4DD-4C77-8FE2-7286E979F167}" srcId="{364EEDF8-EC32-47EF-8901-87468DC62CD2}" destId="{14EDEA30-20CB-4365-9AE2-CAF23CF7E184}" srcOrd="0" destOrd="0" parTransId="{6B031C4D-959D-42D9-8CBB-A1BE575B2B2E}" sibTransId="{A5CC510F-6C46-4E1E-B202-9B80C28894F4}"/>
    <dgm:cxn modelId="{7A4572FE-2947-47E7-A0E1-E573176891BF}" srcId="{6121A5A0-5DCC-4BC4-B8E7-3C06352CA615}" destId="{C0FEFBDE-FEA5-49B7-97EF-9FBE4D7B7B10}" srcOrd="0" destOrd="0" parTransId="{8DBA5B7E-6B94-4229-8822-960C870413E9}" sibTransId="{A8A3E7E2-BB3F-4B98-B873-93F4F4DE5B44}"/>
    <dgm:cxn modelId="{4C917265-11BE-4023-B443-B90F58461A78}" type="presParOf" srcId="{03B28D78-1B04-4BFE-A215-5101F8B6A933}" destId="{A8787963-BBFF-4C90-930C-FB626B22F455}" srcOrd="0" destOrd="0" presId="urn:microsoft.com/office/officeart/2005/8/layout/vList2"/>
    <dgm:cxn modelId="{5CECAE88-772B-4B30-916D-4271ADDED964}" type="presParOf" srcId="{03B28D78-1B04-4BFE-A215-5101F8B6A933}" destId="{7D2D12C4-20B3-482B-BE7E-4457866FCC3A}" srcOrd="1" destOrd="0" presId="urn:microsoft.com/office/officeart/2005/8/layout/vList2"/>
    <dgm:cxn modelId="{B1A9CC4D-90D1-4479-B119-9B865D563033}" type="presParOf" srcId="{03B28D78-1B04-4BFE-A215-5101F8B6A933}" destId="{5B0534C0-5FD3-4426-82E4-AB0D62486057}" srcOrd="2" destOrd="0" presId="urn:microsoft.com/office/officeart/2005/8/layout/vList2"/>
    <dgm:cxn modelId="{F911E2F2-3C75-420D-9749-3FCB8B08A83F}" type="presParOf" srcId="{03B28D78-1B04-4BFE-A215-5101F8B6A933}" destId="{E590FCBA-B537-4A78-AF9F-F33FA358FD8F}" srcOrd="3" destOrd="0" presId="urn:microsoft.com/office/officeart/2005/8/layout/vList2"/>
    <dgm:cxn modelId="{4FEFDC8C-B830-4624-B3AF-108F7B3C75C5}" type="presParOf" srcId="{03B28D78-1B04-4BFE-A215-5101F8B6A933}" destId="{FCA47909-A478-42EB-9DD4-62CC3DC6A2F6}" srcOrd="4" destOrd="0" presId="urn:microsoft.com/office/officeart/2005/8/layout/vList2"/>
    <dgm:cxn modelId="{5E89D160-669D-4666-96AD-3A1AD8F9D615}" type="presParOf" srcId="{03B28D78-1B04-4BFE-A215-5101F8B6A933}" destId="{6C3F4B06-2196-4697-978C-CE276155CB2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6243CD-7D7F-42F6-906E-47C62F84FB43}"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2A8286C9-FB62-42CA-B3E4-8236679EC478}">
      <dgm:prSet phldrT="[Text]" custT="1"/>
      <dgm:spPr/>
      <dgm:t>
        <a:bodyPr/>
        <a:lstStyle/>
        <a:p>
          <a:r>
            <a:rPr lang="en-IN" sz="2400"/>
            <a:t>Ecological Footprint</a:t>
          </a:r>
        </a:p>
      </dgm:t>
    </dgm:pt>
    <dgm:pt modelId="{A778A3EC-9253-4209-AB5D-C225EE0A77A2}" type="parTrans" cxnId="{3EBC4522-3756-4059-98E7-531CF5EF08C2}">
      <dgm:prSet/>
      <dgm:spPr/>
      <dgm:t>
        <a:bodyPr/>
        <a:lstStyle/>
        <a:p>
          <a:endParaRPr lang="en-IN"/>
        </a:p>
      </dgm:t>
    </dgm:pt>
    <dgm:pt modelId="{9A51ECD4-6912-4E8E-8018-1244E0ED4BAC}" type="sibTrans" cxnId="{3EBC4522-3756-4059-98E7-531CF5EF08C2}">
      <dgm:prSet/>
      <dgm:spPr/>
      <dgm:t>
        <a:bodyPr/>
        <a:lstStyle/>
        <a:p>
          <a:endParaRPr lang="en-IN"/>
        </a:p>
      </dgm:t>
    </dgm:pt>
    <dgm:pt modelId="{0308F76D-F9AE-4D63-8241-EE62BE52D2C2}">
      <dgm:prSet phldrT="[Text]"/>
      <dgm:spPr/>
      <dgm:t>
        <a:bodyPr/>
        <a:lstStyle/>
        <a:p>
          <a:r>
            <a:rPr lang="en-US"/>
            <a:t>Quantifies the amount of resources needed to support </a:t>
          </a:r>
          <a:r>
            <a:rPr lang="en-IN"/>
            <a:t>our lifestyle.</a:t>
          </a:r>
        </a:p>
      </dgm:t>
    </dgm:pt>
    <dgm:pt modelId="{E5F9C15C-EADA-445D-B2A8-17AC2C68DE30}" type="parTrans" cxnId="{28C24759-F892-49A1-A6E2-8A6A34329CA9}">
      <dgm:prSet/>
      <dgm:spPr/>
      <dgm:t>
        <a:bodyPr/>
        <a:lstStyle/>
        <a:p>
          <a:endParaRPr lang="en-IN"/>
        </a:p>
      </dgm:t>
    </dgm:pt>
    <dgm:pt modelId="{480CEA62-D0D3-49A1-8691-A98A570FBA81}" type="sibTrans" cxnId="{28C24759-F892-49A1-A6E2-8A6A34329CA9}">
      <dgm:prSet/>
      <dgm:spPr/>
      <dgm:t>
        <a:bodyPr/>
        <a:lstStyle/>
        <a:p>
          <a:endParaRPr lang="en-IN"/>
        </a:p>
      </dgm:t>
    </dgm:pt>
    <dgm:pt modelId="{940626A4-9DAF-4BA5-89BB-3CEAD2DB8CC6}">
      <dgm:prSet phldrT="[Text]" custT="1"/>
      <dgm:spPr/>
      <dgm:t>
        <a:bodyPr/>
        <a:lstStyle/>
        <a:p>
          <a:r>
            <a:rPr lang="en-IN" sz="2400"/>
            <a:t> Carbon Footprint</a:t>
          </a:r>
        </a:p>
      </dgm:t>
    </dgm:pt>
    <dgm:pt modelId="{D4FFE3BD-F476-4353-863E-ECBA53F263AB}" type="parTrans" cxnId="{8ABCFE73-DA9B-4FD7-88BC-475B6D414B0B}">
      <dgm:prSet/>
      <dgm:spPr/>
      <dgm:t>
        <a:bodyPr/>
        <a:lstStyle/>
        <a:p>
          <a:endParaRPr lang="en-IN"/>
        </a:p>
      </dgm:t>
    </dgm:pt>
    <dgm:pt modelId="{3C7922D0-35AA-4097-BBF1-13D5021D72DC}" type="sibTrans" cxnId="{8ABCFE73-DA9B-4FD7-88BC-475B6D414B0B}">
      <dgm:prSet/>
      <dgm:spPr/>
      <dgm:t>
        <a:bodyPr/>
        <a:lstStyle/>
        <a:p>
          <a:endParaRPr lang="en-IN"/>
        </a:p>
      </dgm:t>
    </dgm:pt>
    <dgm:pt modelId="{E2CD5659-0EC5-4E04-AEE4-46C5DDCB0B81}">
      <dgm:prSet phldrT="[Text]"/>
      <dgm:spPr/>
      <dgm:t>
        <a:bodyPr/>
        <a:lstStyle/>
        <a:p>
          <a:r>
            <a:rPr lang="en-US"/>
            <a:t>Measures the total amount of greenhouse gases emitted.</a:t>
          </a:r>
          <a:endParaRPr lang="en-IN"/>
        </a:p>
      </dgm:t>
    </dgm:pt>
    <dgm:pt modelId="{F1527F3B-29C0-469D-B990-AA10D79E130F}" type="parTrans" cxnId="{4AD26F52-C5DE-4170-A48F-DE65F277A18E}">
      <dgm:prSet/>
      <dgm:spPr/>
      <dgm:t>
        <a:bodyPr/>
        <a:lstStyle/>
        <a:p>
          <a:endParaRPr lang="en-IN"/>
        </a:p>
      </dgm:t>
    </dgm:pt>
    <dgm:pt modelId="{D0FACEDF-AC4C-4A67-BF55-A6DF29A1243B}" type="sibTrans" cxnId="{4AD26F52-C5DE-4170-A48F-DE65F277A18E}">
      <dgm:prSet/>
      <dgm:spPr/>
      <dgm:t>
        <a:bodyPr/>
        <a:lstStyle/>
        <a:p>
          <a:endParaRPr lang="en-IN"/>
        </a:p>
      </dgm:t>
    </dgm:pt>
    <dgm:pt modelId="{B5641D5C-B105-4F1D-8E05-4AAD5362998D}">
      <dgm:prSet/>
      <dgm:spPr/>
      <dgm:t>
        <a:bodyPr/>
        <a:lstStyle/>
        <a:p>
          <a:r>
            <a:rPr lang="en-US"/>
            <a:t> Reducing the ecological footprint involves adopting </a:t>
          </a:r>
          <a:r>
            <a:rPr lang="en-IN"/>
            <a:t>sustainable consumption habits</a:t>
          </a:r>
        </a:p>
      </dgm:t>
    </dgm:pt>
    <dgm:pt modelId="{FE69C69C-6C26-4D75-ACD2-4B58EE22D0E4}" type="parTrans" cxnId="{6A5CD249-4B32-40D2-B12F-F0B51E1B6D38}">
      <dgm:prSet/>
      <dgm:spPr/>
      <dgm:t>
        <a:bodyPr/>
        <a:lstStyle/>
        <a:p>
          <a:endParaRPr lang="en-IN"/>
        </a:p>
      </dgm:t>
    </dgm:pt>
    <dgm:pt modelId="{899AE1D7-6960-4F32-BDC3-04E7587D2903}" type="sibTrans" cxnId="{6A5CD249-4B32-40D2-B12F-F0B51E1B6D38}">
      <dgm:prSet/>
      <dgm:spPr/>
      <dgm:t>
        <a:bodyPr/>
        <a:lstStyle/>
        <a:p>
          <a:endParaRPr lang="en-IN"/>
        </a:p>
      </dgm:t>
    </dgm:pt>
    <dgm:pt modelId="{3AB6B6AA-5B8B-4B9F-B93D-4A258E8A57EE}">
      <dgm:prSet/>
      <dgm:spPr/>
      <dgm:t>
        <a:bodyPr/>
        <a:lstStyle/>
        <a:p>
          <a:r>
            <a:rPr lang="en-US"/>
            <a:t> Strategies for reduction include using renewable energy </a:t>
          </a:r>
          <a:r>
            <a:rPr lang="en-IN"/>
            <a:t>and reducing energy consumption</a:t>
          </a:r>
        </a:p>
      </dgm:t>
    </dgm:pt>
    <dgm:pt modelId="{4B9C35FF-A72C-498B-B532-12EEED140704}" type="parTrans" cxnId="{EB94229D-8BB2-4B96-8990-9655033683FB}">
      <dgm:prSet/>
      <dgm:spPr/>
      <dgm:t>
        <a:bodyPr/>
        <a:lstStyle/>
        <a:p>
          <a:endParaRPr lang="en-IN"/>
        </a:p>
      </dgm:t>
    </dgm:pt>
    <dgm:pt modelId="{34502392-FB75-4B74-9DAA-59CF28092CAA}" type="sibTrans" cxnId="{EB94229D-8BB2-4B96-8990-9655033683FB}">
      <dgm:prSet/>
      <dgm:spPr/>
      <dgm:t>
        <a:bodyPr/>
        <a:lstStyle/>
        <a:p>
          <a:endParaRPr lang="en-IN"/>
        </a:p>
      </dgm:t>
    </dgm:pt>
    <dgm:pt modelId="{C7EB126A-9425-4005-A616-DD4122B958BF}" type="pres">
      <dgm:prSet presAssocID="{E56243CD-7D7F-42F6-906E-47C62F84FB43}" presName="diagram" presStyleCnt="0">
        <dgm:presLayoutVars>
          <dgm:chPref val="1"/>
          <dgm:dir/>
          <dgm:animOne val="branch"/>
          <dgm:animLvl val="lvl"/>
          <dgm:resizeHandles/>
        </dgm:presLayoutVars>
      </dgm:prSet>
      <dgm:spPr/>
    </dgm:pt>
    <dgm:pt modelId="{88DBAC17-F603-4AEF-A17A-C3EC35737A72}" type="pres">
      <dgm:prSet presAssocID="{2A8286C9-FB62-42CA-B3E4-8236679EC478}" presName="root" presStyleCnt="0"/>
      <dgm:spPr/>
    </dgm:pt>
    <dgm:pt modelId="{DA36AEA1-71FC-4262-8998-BF7517D355D2}" type="pres">
      <dgm:prSet presAssocID="{2A8286C9-FB62-42CA-B3E4-8236679EC478}" presName="rootComposite" presStyleCnt="0"/>
      <dgm:spPr/>
    </dgm:pt>
    <dgm:pt modelId="{1EB98C35-AFAB-453D-ACB8-B3FE04171EBE}" type="pres">
      <dgm:prSet presAssocID="{2A8286C9-FB62-42CA-B3E4-8236679EC478}" presName="rootText" presStyleLbl="node1" presStyleIdx="0" presStyleCnt="2" custScaleX="197821"/>
      <dgm:spPr/>
    </dgm:pt>
    <dgm:pt modelId="{6DDFF605-8D97-4477-A0A3-45650A16528D}" type="pres">
      <dgm:prSet presAssocID="{2A8286C9-FB62-42CA-B3E4-8236679EC478}" presName="rootConnector" presStyleLbl="node1" presStyleIdx="0" presStyleCnt="2"/>
      <dgm:spPr/>
    </dgm:pt>
    <dgm:pt modelId="{15195363-56C3-4117-9CD1-24B393733E40}" type="pres">
      <dgm:prSet presAssocID="{2A8286C9-FB62-42CA-B3E4-8236679EC478}" presName="childShape" presStyleCnt="0"/>
      <dgm:spPr/>
    </dgm:pt>
    <dgm:pt modelId="{746D6B9E-141E-40F5-871B-13B2C6AA1737}" type="pres">
      <dgm:prSet presAssocID="{E5F9C15C-EADA-445D-B2A8-17AC2C68DE30}" presName="Name13" presStyleLbl="parChTrans1D2" presStyleIdx="0" presStyleCnt="4"/>
      <dgm:spPr/>
    </dgm:pt>
    <dgm:pt modelId="{D55D01EC-C6A2-439A-80E9-9CCB4884F9A3}" type="pres">
      <dgm:prSet presAssocID="{0308F76D-F9AE-4D63-8241-EE62BE52D2C2}" presName="childText" presStyleLbl="bgAcc1" presStyleIdx="0" presStyleCnt="4" custScaleX="200612">
        <dgm:presLayoutVars>
          <dgm:bulletEnabled val="1"/>
        </dgm:presLayoutVars>
      </dgm:prSet>
      <dgm:spPr/>
    </dgm:pt>
    <dgm:pt modelId="{4E0C215A-F89C-488F-A345-F00FC97BEFA0}" type="pres">
      <dgm:prSet presAssocID="{FE69C69C-6C26-4D75-ACD2-4B58EE22D0E4}" presName="Name13" presStyleLbl="parChTrans1D2" presStyleIdx="1" presStyleCnt="4"/>
      <dgm:spPr/>
    </dgm:pt>
    <dgm:pt modelId="{ADC50936-ACE4-4D2A-8ED3-373039ABD486}" type="pres">
      <dgm:prSet presAssocID="{B5641D5C-B105-4F1D-8E05-4AAD5362998D}" presName="childText" presStyleLbl="bgAcc1" presStyleIdx="1" presStyleCnt="4" custScaleX="199427">
        <dgm:presLayoutVars>
          <dgm:bulletEnabled val="1"/>
        </dgm:presLayoutVars>
      </dgm:prSet>
      <dgm:spPr/>
    </dgm:pt>
    <dgm:pt modelId="{5DCA2F01-1D1D-4E1C-808C-85D5E2CE1987}" type="pres">
      <dgm:prSet presAssocID="{940626A4-9DAF-4BA5-89BB-3CEAD2DB8CC6}" presName="root" presStyleCnt="0"/>
      <dgm:spPr/>
    </dgm:pt>
    <dgm:pt modelId="{39585258-5916-45F9-83B8-BCC208C8759D}" type="pres">
      <dgm:prSet presAssocID="{940626A4-9DAF-4BA5-89BB-3CEAD2DB8CC6}" presName="rootComposite" presStyleCnt="0"/>
      <dgm:spPr/>
    </dgm:pt>
    <dgm:pt modelId="{82B60FB2-4D3A-439C-81D9-8677E225AE18}" type="pres">
      <dgm:prSet presAssocID="{940626A4-9DAF-4BA5-89BB-3CEAD2DB8CC6}" presName="rootText" presStyleLbl="node1" presStyleIdx="1" presStyleCnt="2" custScaleX="206065"/>
      <dgm:spPr/>
    </dgm:pt>
    <dgm:pt modelId="{1E236879-F399-4FA6-ACFD-6E207226D308}" type="pres">
      <dgm:prSet presAssocID="{940626A4-9DAF-4BA5-89BB-3CEAD2DB8CC6}" presName="rootConnector" presStyleLbl="node1" presStyleIdx="1" presStyleCnt="2"/>
      <dgm:spPr/>
    </dgm:pt>
    <dgm:pt modelId="{BA942EC0-00D4-469F-8DC6-A902BC1E045A}" type="pres">
      <dgm:prSet presAssocID="{940626A4-9DAF-4BA5-89BB-3CEAD2DB8CC6}" presName="childShape" presStyleCnt="0"/>
      <dgm:spPr/>
    </dgm:pt>
    <dgm:pt modelId="{E176E7E8-9F47-4923-AC4A-10EFEC5B2FF2}" type="pres">
      <dgm:prSet presAssocID="{F1527F3B-29C0-469D-B990-AA10D79E130F}" presName="Name13" presStyleLbl="parChTrans1D2" presStyleIdx="2" presStyleCnt="4"/>
      <dgm:spPr/>
    </dgm:pt>
    <dgm:pt modelId="{7B19A515-7852-49CD-B962-B9AC6B2E7892}" type="pres">
      <dgm:prSet presAssocID="{E2CD5659-0EC5-4E04-AEE4-46C5DDCB0B81}" presName="childText" presStyleLbl="bgAcc1" presStyleIdx="2" presStyleCnt="4" custScaleX="204088">
        <dgm:presLayoutVars>
          <dgm:bulletEnabled val="1"/>
        </dgm:presLayoutVars>
      </dgm:prSet>
      <dgm:spPr/>
    </dgm:pt>
    <dgm:pt modelId="{4DD00059-7732-4F3A-A5BE-5F929F6595B3}" type="pres">
      <dgm:prSet presAssocID="{4B9C35FF-A72C-498B-B532-12EEED140704}" presName="Name13" presStyleLbl="parChTrans1D2" presStyleIdx="3" presStyleCnt="4"/>
      <dgm:spPr/>
    </dgm:pt>
    <dgm:pt modelId="{5613C5DD-8A73-410A-B536-BF4B769C6B1C}" type="pres">
      <dgm:prSet presAssocID="{3AB6B6AA-5B8B-4B9F-B93D-4A258E8A57EE}" presName="childText" presStyleLbl="bgAcc1" presStyleIdx="3" presStyleCnt="4" custScaleX="204731">
        <dgm:presLayoutVars>
          <dgm:bulletEnabled val="1"/>
        </dgm:presLayoutVars>
      </dgm:prSet>
      <dgm:spPr/>
    </dgm:pt>
  </dgm:ptLst>
  <dgm:cxnLst>
    <dgm:cxn modelId="{FD7D2D02-13DF-40AA-9670-A7256A25E2AE}" type="presOf" srcId="{FE69C69C-6C26-4D75-ACD2-4B58EE22D0E4}" destId="{4E0C215A-F89C-488F-A345-F00FC97BEFA0}" srcOrd="0" destOrd="0" presId="urn:microsoft.com/office/officeart/2005/8/layout/hierarchy3"/>
    <dgm:cxn modelId="{9EECBB0D-1A81-4EFB-A162-F942F38B172D}" type="presOf" srcId="{4B9C35FF-A72C-498B-B532-12EEED140704}" destId="{4DD00059-7732-4F3A-A5BE-5F929F6595B3}" srcOrd="0" destOrd="0" presId="urn:microsoft.com/office/officeart/2005/8/layout/hierarchy3"/>
    <dgm:cxn modelId="{3EBC4522-3756-4059-98E7-531CF5EF08C2}" srcId="{E56243CD-7D7F-42F6-906E-47C62F84FB43}" destId="{2A8286C9-FB62-42CA-B3E4-8236679EC478}" srcOrd="0" destOrd="0" parTransId="{A778A3EC-9253-4209-AB5D-C225EE0A77A2}" sibTransId="{9A51ECD4-6912-4E8E-8018-1244E0ED4BAC}"/>
    <dgm:cxn modelId="{0D8FA027-BDAD-4396-9263-8FFFB116C0C0}" type="presOf" srcId="{2A8286C9-FB62-42CA-B3E4-8236679EC478}" destId="{6DDFF605-8D97-4477-A0A3-45650A16528D}" srcOrd="1" destOrd="0" presId="urn:microsoft.com/office/officeart/2005/8/layout/hierarchy3"/>
    <dgm:cxn modelId="{B7350A2E-3CF7-43DB-8E6C-E68FC69B59C6}" type="presOf" srcId="{940626A4-9DAF-4BA5-89BB-3CEAD2DB8CC6}" destId="{1E236879-F399-4FA6-ACFD-6E207226D308}" srcOrd="1" destOrd="0" presId="urn:microsoft.com/office/officeart/2005/8/layout/hierarchy3"/>
    <dgm:cxn modelId="{8D71753C-A0E4-4D71-9E6C-401DF2B1F60D}" type="presOf" srcId="{3AB6B6AA-5B8B-4B9F-B93D-4A258E8A57EE}" destId="{5613C5DD-8A73-410A-B536-BF4B769C6B1C}" srcOrd="0" destOrd="0" presId="urn:microsoft.com/office/officeart/2005/8/layout/hierarchy3"/>
    <dgm:cxn modelId="{01AE1940-34D6-407F-B138-F264E110B27E}" type="presOf" srcId="{E56243CD-7D7F-42F6-906E-47C62F84FB43}" destId="{C7EB126A-9425-4005-A616-DD4122B958BF}" srcOrd="0" destOrd="0" presId="urn:microsoft.com/office/officeart/2005/8/layout/hierarchy3"/>
    <dgm:cxn modelId="{A80AE743-EB65-46FB-A4A1-E98ECBA82977}" type="presOf" srcId="{940626A4-9DAF-4BA5-89BB-3CEAD2DB8CC6}" destId="{82B60FB2-4D3A-439C-81D9-8677E225AE18}" srcOrd="0" destOrd="0" presId="urn:microsoft.com/office/officeart/2005/8/layout/hierarchy3"/>
    <dgm:cxn modelId="{6A5CD249-4B32-40D2-B12F-F0B51E1B6D38}" srcId="{2A8286C9-FB62-42CA-B3E4-8236679EC478}" destId="{B5641D5C-B105-4F1D-8E05-4AAD5362998D}" srcOrd="1" destOrd="0" parTransId="{FE69C69C-6C26-4D75-ACD2-4B58EE22D0E4}" sibTransId="{899AE1D7-6960-4F32-BDC3-04E7587D2903}"/>
    <dgm:cxn modelId="{10C5676A-DC25-4A0D-AD22-3D1FFEEF9878}" type="presOf" srcId="{F1527F3B-29C0-469D-B990-AA10D79E130F}" destId="{E176E7E8-9F47-4923-AC4A-10EFEC5B2FF2}" srcOrd="0" destOrd="0" presId="urn:microsoft.com/office/officeart/2005/8/layout/hierarchy3"/>
    <dgm:cxn modelId="{FD27F36D-4B8D-4205-8087-075225ED700C}" type="presOf" srcId="{E2CD5659-0EC5-4E04-AEE4-46C5DDCB0B81}" destId="{7B19A515-7852-49CD-B962-B9AC6B2E7892}" srcOrd="0" destOrd="0" presId="urn:microsoft.com/office/officeart/2005/8/layout/hierarchy3"/>
    <dgm:cxn modelId="{4AD26F52-C5DE-4170-A48F-DE65F277A18E}" srcId="{940626A4-9DAF-4BA5-89BB-3CEAD2DB8CC6}" destId="{E2CD5659-0EC5-4E04-AEE4-46C5DDCB0B81}" srcOrd="0" destOrd="0" parTransId="{F1527F3B-29C0-469D-B990-AA10D79E130F}" sibTransId="{D0FACEDF-AC4C-4A67-BF55-A6DF29A1243B}"/>
    <dgm:cxn modelId="{8ABCFE73-DA9B-4FD7-88BC-475B6D414B0B}" srcId="{E56243CD-7D7F-42F6-906E-47C62F84FB43}" destId="{940626A4-9DAF-4BA5-89BB-3CEAD2DB8CC6}" srcOrd="1" destOrd="0" parTransId="{D4FFE3BD-F476-4353-863E-ECBA53F263AB}" sibTransId="{3C7922D0-35AA-4097-BBF1-13D5021D72DC}"/>
    <dgm:cxn modelId="{28C24759-F892-49A1-A6E2-8A6A34329CA9}" srcId="{2A8286C9-FB62-42CA-B3E4-8236679EC478}" destId="{0308F76D-F9AE-4D63-8241-EE62BE52D2C2}" srcOrd="0" destOrd="0" parTransId="{E5F9C15C-EADA-445D-B2A8-17AC2C68DE30}" sibTransId="{480CEA62-D0D3-49A1-8691-A98A570FBA81}"/>
    <dgm:cxn modelId="{D5302F86-6F09-4699-A690-43D3D6321D45}" type="presOf" srcId="{B5641D5C-B105-4F1D-8E05-4AAD5362998D}" destId="{ADC50936-ACE4-4D2A-8ED3-373039ABD486}" srcOrd="0" destOrd="0" presId="urn:microsoft.com/office/officeart/2005/8/layout/hierarchy3"/>
    <dgm:cxn modelId="{EB94229D-8BB2-4B96-8990-9655033683FB}" srcId="{940626A4-9DAF-4BA5-89BB-3CEAD2DB8CC6}" destId="{3AB6B6AA-5B8B-4B9F-B93D-4A258E8A57EE}" srcOrd="1" destOrd="0" parTransId="{4B9C35FF-A72C-498B-B532-12EEED140704}" sibTransId="{34502392-FB75-4B74-9DAA-59CF28092CAA}"/>
    <dgm:cxn modelId="{86C92AA8-7625-4EEA-B173-4DB17C7C1F76}" type="presOf" srcId="{E5F9C15C-EADA-445D-B2A8-17AC2C68DE30}" destId="{746D6B9E-141E-40F5-871B-13B2C6AA1737}" srcOrd="0" destOrd="0" presId="urn:microsoft.com/office/officeart/2005/8/layout/hierarchy3"/>
    <dgm:cxn modelId="{99D393C0-AD56-4771-8297-ADC6852E21B5}" type="presOf" srcId="{2A8286C9-FB62-42CA-B3E4-8236679EC478}" destId="{1EB98C35-AFAB-453D-ACB8-B3FE04171EBE}" srcOrd="0" destOrd="0" presId="urn:microsoft.com/office/officeart/2005/8/layout/hierarchy3"/>
    <dgm:cxn modelId="{5EDB11EB-E3D0-4B23-AA88-1FD64AB33322}" type="presOf" srcId="{0308F76D-F9AE-4D63-8241-EE62BE52D2C2}" destId="{D55D01EC-C6A2-439A-80E9-9CCB4884F9A3}" srcOrd="0" destOrd="0" presId="urn:microsoft.com/office/officeart/2005/8/layout/hierarchy3"/>
    <dgm:cxn modelId="{D7BAC7A6-26CC-439C-978A-5CE5414BAF34}" type="presParOf" srcId="{C7EB126A-9425-4005-A616-DD4122B958BF}" destId="{88DBAC17-F603-4AEF-A17A-C3EC35737A72}" srcOrd="0" destOrd="0" presId="urn:microsoft.com/office/officeart/2005/8/layout/hierarchy3"/>
    <dgm:cxn modelId="{C8A50EAD-2764-4A4B-9B1E-807D180D93D3}" type="presParOf" srcId="{88DBAC17-F603-4AEF-A17A-C3EC35737A72}" destId="{DA36AEA1-71FC-4262-8998-BF7517D355D2}" srcOrd="0" destOrd="0" presId="urn:microsoft.com/office/officeart/2005/8/layout/hierarchy3"/>
    <dgm:cxn modelId="{AC68201F-411B-4C3B-AC7A-96C2855F88C3}" type="presParOf" srcId="{DA36AEA1-71FC-4262-8998-BF7517D355D2}" destId="{1EB98C35-AFAB-453D-ACB8-B3FE04171EBE}" srcOrd="0" destOrd="0" presId="urn:microsoft.com/office/officeart/2005/8/layout/hierarchy3"/>
    <dgm:cxn modelId="{03EEF5C6-E176-4398-9B3A-4B30E648CD17}" type="presParOf" srcId="{DA36AEA1-71FC-4262-8998-BF7517D355D2}" destId="{6DDFF605-8D97-4477-A0A3-45650A16528D}" srcOrd="1" destOrd="0" presId="urn:microsoft.com/office/officeart/2005/8/layout/hierarchy3"/>
    <dgm:cxn modelId="{DE22D361-6306-42B9-A630-005449AE684F}" type="presParOf" srcId="{88DBAC17-F603-4AEF-A17A-C3EC35737A72}" destId="{15195363-56C3-4117-9CD1-24B393733E40}" srcOrd="1" destOrd="0" presId="urn:microsoft.com/office/officeart/2005/8/layout/hierarchy3"/>
    <dgm:cxn modelId="{B2F6A1AC-57AC-483A-B2CB-B11F151F8AB5}" type="presParOf" srcId="{15195363-56C3-4117-9CD1-24B393733E40}" destId="{746D6B9E-141E-40F5-871B-13B2C6AA1737}" srcOrd="0" destOrd="0" presId="urn:microsoft.com/office/officeart/2005/8/layout/hierarchy3"/>
    <dgm:cxn modelId="{A80EE955-A6DE-4494-B0EB-9CE1C545BD1A}" type="presParOf" srcId="{15195363-56C3-4117-9CD1-24B393733E40}" destId="{D55D01EC-C6A2-439A-80E9-9CCB4884F9A3}" srcOrd="1" destOrd="0" presId="urn:microsoft.com/office/officeart/2005/8/layout/hierarchy3"/>
    <dgm:cxn modelId="{88FDA7E2-A9C1-407E-8C74-5B08AB4FAF65}" type="presParOf" srcId="{15195363-56C3-4117-9CD1-24B393733E40}" destId="{4E0C215A-F89C-488F-A345-F00FC97BEFA0}" srcOrd="2" destOrd="0" presId="urn:microsoft.com/office/officeart/2005/8/layout/hierarchy3"/>
    <dgm:cxn modelId="{DBF67F88-45F2-47F8-B018-49C34A131625}" type="presParOf" srcId="{15195363-56C3-4117-9CD1-24B393733E40}" destId="{ADC50936-ACE4-4D2A-8ED3-373039ABD486}" srcOrd="3" destOrd="0" presId="urn:microsoft.com/office/officeart/2005/8/layout/hierarchy3"/>
    <dgm:cxn modelId="{51190305-B300-4638-B292-D1A89829B4D8}" type="presParOf" srcId="{C7EB126A-9425-4005-A616-DD4122B958BF}" destId="{5DCA2F01-1D1D-4E1C-808C-85D5E2CE1987}" srcOrd="1" destOrd="0" presId="urn:microsoft.com/office/officeart/2005/8/layout/hierarchy3"/>
    <dgm:cxn modelId="{99BA72B4-CBAE-426C-8B75-6F51327126CD}" type="presParOf" srcId="{5DCA2F01-1D1D-4E1C-808C-85D5E2CE1987}" destId="{39585258-5916-45F9-83B8-BCC208C8759D}" srcOrd="0" destOrd="0" presId="urn:microsoft.com/office/officeart/2005/8/layout/hierarchy3"/>
    <dgm:cxn modelId="{DEF8480A-44C2-4BAA-8E87-D9AA5DA60657}" type="presParOf" srcId="{39585258-5916-45F9-83B8-BCC208C8759D}" destId="{82B60FB2-4D3A-439C-81D9-8677E225AE18}" srcOrd="0" destOrd="0" presId="urn:microsoft.com/office/officeart/2005/8/layout/hierarchy3"/>
    <dgm:cxn modelId="{225E3BE0-6DD3-48CF-9E4A-A8505B4B08AB}" type="presParOf" srcId="{39585258-5916-45F9-83B8-BCC208C8759D}" destId="{1E236879-F399-4FA6-ACFD-6E207226D308}" srcOrd="1" destOrd="0" presId="urn:microsoft.com/office/officeart/2005/8/layout/hierarchy3"/>
    <dgm:cxn modelId="{86214EED-A1A4-4272-9C41-9736026D0E7F}" type="presParOf" srcId="{5DCA2F01-1D1D-4E1C-808C-85D5E2CE1987}" destId="{BA942EC0-00D4-469F-8DC6-A902BC1E045A}" srcOrd="1" destOrd="0" presId="urn:microsoft.com/office/officeart/2005/8/layout/hierarchy3"/>
    <dgm:cxn modelId="{E09A2881-9D5B-4A69-9AFA-50DE1B87CB51}" type="presParOf" srcId="{BA942EC0-00D4-469F-8DC6-A902BC1E045A}" destId="{E176E7E8-9F47-4923-AC4A-10EFEC5B2FF2}" srcOrd="0" destOrd="0" presId="urn:microsoft.com/office/officeart/2005/8/layout/hierarchy3"/>
    <dgm:cxn modelId="{93E7A4EC-B457-4D46-9628-C1C0155722E6}" type="presParOf" srcId="{BA942EC0-00D4-469F-8DC6-A902BC1E045A}" destId="{7B19A515-7852-49CD-B962-B9AC6B2E7892}" srcOrd="1" destOrd="0" presId="urn:microsoft.com/office/officeart/2005/8/layout/hierarchy3"/>
    <dgm:cxn modelId="{3C0327F5-1518-436C-81D3-44771C112FB6}" type="presParOf" srcId="{BA942EC0-00D4-469F-8DC6-A902BC1E045A}" destId="{4DD00059-7732-4F3A-A5BE-5F929F6595B3}" srcOrd="2" destOrd="0" presId="urn:microsoft.com/office/officeart/2005/8/layout/hierarchy3"/>
    <dgm:cxn modelId="{E8735F63-EE1A-400F-AF2B-F1FC71AC4DEC}" type="presParOf" srcId="{BA942EC0-00D4-469F-8DC6-A902BC1E045A}" destId="{5613C5DD-8A73-410A-B536-BF4B769C6B1C}"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BB5B2E-A101-4733-B6FF-C98B17531DD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55BEE50-167A-4951-AE1B-D5A85B98FF4B}">
      <dgm:prSet phldrT="[Text]" custT="1"/>
      <dgm:spPr/>
      <dgm:t>
        <a:bodyPr/>
        <a:lstStyle/>
        <a:p>
          <a:r>
            <a:rPr lang="en-IN" sz="2200"/>
            <a:t> Awareness and Sensitivity</a:t>
          </a:r>
        </a:p>
      </dgm:t>
    </dgm:pt>
    <dgm:pt modelId="{9CAEE032-555B-4AC2-95EA-AF7ED47D5D0E}" type="parTrans" cxnId="{48AF8217-8B29-46E3-A7BD-E5555B1192D6}">
      <dgm:prSet/>
      <dgm:spPr/>
      <dgm:t>
        <a:bodyPr/>
        <a:lstStyle/>
        <a:p>
          <a:endParaRPr lang="en-IN"/>
        </a:p>
      </dgm:t>
    </dgm:pt>
    <dgm:pt modelId="{A798BD89-9B5B-469C-B8E4-2D7946534935}" type="sibTrans" cxnId="{48AF8217-8B29-46E3-A7BD-E5555B1192D6}">
      <dgm:prSet/>
      <dgm:spPr/>
      <dgm:t>
        <a:bodyPr/>
        <a:lstStyle/>
        <a:p>
          <a:endParaRPr lang="en-IN"/>
        </a:p>
      </dgm:t>
    </dgm:pt>
    <dgm:pt modelId="{FB1AF3D4-5B86-43D3-8CE0-97A2240C8B7B}">
      <dgm:prSet/>
      <dgm:spPr/>
      <dgm:t>
        <a:bodyPr/>
        <a:lstStyle/>
        <a:p>
          <a:r>
            <a:rPr lang="en-US"/>
            <a:t> Recognizing environmental issues and understanding their implications.</a:t>
          </a:r>
          <a:endParaRPr lang="en-IN"/>
        </a:p>
      </dgm:t>
    </dgm:pt>
    <dgm:pt modelId="{FC600032-C59D-47F2-8498-4B8A13F0F6E1}" type="parTrans" cxnId="{A509201E-7A86-4694-8746-1E5EE2E9EAB5}">
      <dgm:prSet/>
      <dgm:spPr/>
      <dgm:t>
        <a:bodyPr/>
        <a:lstStyle/>
        <a:p>
          <a:endParaRPr lang="en-IN"/>
        </a:p>
      </dgm:t>
    </dgm:pt>
    <dgm:pt modelId="{6F9BB7A3-554F-42DB-BA60-6271DFBAB75F}" type="sibTrans" cxnId="{A509201E-7A86-4694-8746-1E5EE2E9EAB5}">
      <dgm:prSet/>
      <dgm:spPr/>
      <dgm:t>
        <a:bodyPr/>
        <a:lstStyle/>
        <a:p>
          <a:endParaRPr lang="en-IN"/>
        </a:p>
      </dgm:t>
    </dgm:pt>
    <dgm:pt modelId="{77657758-3554-4A3C-9971-24388E3630B7}">
      <dgm:prSet custT="1"/>
      <dgm:spPr/>
      <dgm:t>
        <a:bodyPr/>
        <a:lstStyle/>
        <a:p>
          <a:r>
            <a:rPr lang="en-IN" sz="4100"/>
            <a:t> </a:t>
          </a:r>
          <a:r>
            <a:rPr lang="en-IN" sz="2200"/>
            <a:t>Knowledge</a:t>
          </a:r>
        </a:p>
      </dgm:t>
    </dgm:pt>
    <dgm:pt modelId="{224431F3-2E00-41FF-BF77-A307D1D764BB}" type="parTrans" cxnId="{33A51A48-8FB7-4FC6-8104-377186FCFA56}">
      <dgm:prSet/>
      <dgm:spPr/>
      <dgm:t>
        <a:bodyPr/>
        <a:lstStyle/>
        <a:p>
          <a:endParaRPr lang="en-IN"/>
        </a:p>
      </dgm:t>
    </dgm:pt>
    <dgm:pt modelId="{146334DD-F7FD-4047-89D7-47028C0E560D}" type="sibTrans" cxnId="{33A51A48-8FB7-4FC6-8104-377186FCFA56}">
      <dgm:prSet/>
      <dgm:spPr/>
      <dgm:t>
        <a:bodyPr/>
        <a:lstStyle/>
        <a:p>
          <a:endParaRPr lang="en-IN"/>
        </a:p>
      </dgm:t>
    </dgm:pt>
    <dgm:pt modelId="{0F4E20AD-68B2-40E8-ACF6-1C3DD5B35103}">
      <dgm:prSet/>
      <dgm:spPr/>
      <dgm:t>
        <a:bodyPr/>
        <a:lstStyle/>
        <a:p>
          <a:r>
            <a:rPr lang="en-US"/>
            <a:t> Gaining an understanding of ecological principles and environmental systems.</a:t>
          </a:r>
          <a:endParaRPr lang="en-IN"/>
        </a:p>
      </dgm:t>
    </dgm:pt>
    <dgm:pt modelId="{65C60E8D-D29D-4F76-9210-3B6A7AA3953F}" type="parTrans" cxnId="{370B1F26-739E-445D-A7B6-0620A4CD4F63}">
      <dgm:prSet/>
      <dgm:spPr/>
      <dgm:t>
        <a:bodyPr/>
        <a:lstStyle/>
        <a:p>
          <a:endParaRPr lang="en-IN"/>
        </a:p>
      </dgm:t>
    </dgm:pt>
    <dgm:pt modelId="{5978262E-503C-46C8-9F9F-9720ECEAD305}" type="sibTrans" cxnId="{370B1F26-739E-445D-A7B6-0620A4CD4F63}">
      <dgm:prSet/>
      <dgm:spPr/>
      <dgm:t>
        <a:bodyPr/>
        <a:lstStyle/>
        <a:p>
          <a:endParaRPr lang="en-IN"/>
        </a:p>
      </dgm:t>
    </dgm:pt>
    <dgm:pt modelId="{9B1E9549-8B70-4A24-93A3-0312D4117A18}">
      <dgm:prSet custT="1"/>
      <dgm:spPr/>
      <dgm:t>
        <a:bodyPr/>
        <a:lstStyle/>
        <a:p>
          <a:r>
            <a:rPr lang="en-IN" sz="2000"/>
            <a:t> </a:t>
          </a:r>
          <a:r>
            <a:rPr lang="en-IN" sz="2200"/>
            <a:t>Skills</a:t>
          </a:r>
        </a:p>
      </dgm:t>
    </dgm:pt>
    <dgm:pt modelId="{04D97C1E-3815-4BB1-BEAA-BE6F36B3B5E5}" type="parTrans" cxnId="{5ABBD2AC-61B7-4E48-9D0E-9CE634EDBBB5}">
      <dgm:prSet/>
      <dgm:spPr/>
      <dgm:t>
        <a:bodyPr/>
        <a:lstStyle/>
        <a:p>
          <a:endParaRPr lang="en-IN"/>
        </a:p>
      </dgm:t>
    </dgm:pt>
    <dgm:pt modelId="{671AEA7F-907D-47EE-A266-291B4B512A25}" type="sibTrans" cxnId="{5ABBD2AC-61B7-4E48-9D0E-9CE634EDBBB5}">
      <dgm:prSet/>
      <dgm:spPr/>
      <dgm:t>
        <a:bodyPr/>
        <a:lstStyle/>
        <a:p>
          <a:endParaRPr lang="en-IN"/>
        </a:p>
      </dgm:t>
    </dgm:pt>
    <dgm:pt modelId="{0038D43F-1E7F-497A-8314-8ABE4D438003}">
      <dgm:prSet/>
      <dgm:spPr/>
      <dgm:t>
        <a:bodyPr/>
        <a:lstStyle/>
        <a:p>
          <a:r>
            <a:rPr lang="en-US"/>
            <a:t> Developing critical thinking, problem-solving, and decision-making skills.</a:t>
          </a:r>
          <a:endParaRPr lang="en-IN"/>
        </a:p>
      </dgm:t>
    </dgm:pt>
    <dgm:pt modelId="{D069AE38-2797-41DD-9BAE-F650EADE62EE}" type="parTrans" cxnId="{50518482-B89E-47D5-833D-E4A238266120}">
      <dgm:prSet/>
      <dgm:spPr/>
      <dgm:t>
        <a:bodyPr/>
        <a:lstStyle/>
        <a:p>
          <a:endParaRPr lang="en-IN"/>
        </a:p>
      </dgm:t>
    </dgm:pt>
    <dgm:pt modelId="{FA0584B6-3A1D-4831-BD66-07178D7AD029}" type="sibTrans" cxnId="{50518482-B89E-47D5-833D-E4A238266120}">
      <dgm:prSet/>
      <dgm:spPr/>
      <dgm:t>
        <a:bodyPr/>
        <a:lstStyle/>
        <a:p>
          <a:endParaRPr lang="en-IN"/>
        </a:p>
      </dgm:t>
    </dgm:pt>
    <dgm:pt modelId="{B5D802E7-04B8-4F7B-B0B7-18355D4CD9D7}">
      <dgm:prSet custT="1"/>
      <dgm:spPr/>
      <dgm:t>
        <a:bodyPr/>
        <a:lstStyle/>
        <a:p>
          <a:r>
            <a:rPr lang="en-IN" sz="2200"/>
            <a:t> Attitudes</a:t>
          </a:r>
        </a:p>
      </dgm:t>
    </dgm:pt>
    <dgm:pt modelId="{2792CAAB-F5A3-41F4-BB1E-E9C318E4CB4C}" type="parTrans" cxnId="{3DCEDF19-3360-4F38-B3AA-9718165326DD}">
      <dgm:prSet/>
      <dgm:spPr/>
      <dgm:t>
        <a:bodyPr/>
        <a:lstStyle/>
        <a:p>
          <a:endParaRPr lang="en-IN"/>
        </a:p>
      </dgm:t>
    </dgm:pt>
    <dgm:pt modelId="{92FEFEBC-2B39-4C02-9B67-96D69DFB4A8C}" type="sibTrans" cxnId="{3DCEDF19-3360-4F38-B3AA-9718165326DD}">
      <dgm:prSet/>
      <dgm:spPr/>
      <dgm:t>
        <a:bodyPr/>
        <a:lstStyle/>
        <a:p>
          <a:endParaRPr lang="en-IN"/>
        </a:p>
      </dgm:t>
    </dgm:pt>
    <dgm:pt modelId="{F5A729D1-74A9-4338-9ECC-36B654F2E423}">
      <dgm:prSet/>
      <dgm:spPr/>
      <dgm:t>
        <a:bodyPr/>
        <a:lstStyle/>
        <a:p>
          <a:r>
            <a:rPr lang="en-US"/>
            <a:t> Fostering a sense of environmental responsibility.</a:t>
          </a:r>
          <a:endParaRPr lang="en-IN"/>
        </a:p>
      </dgm:t>
    </dgm:pt>
    <dgm:pt modelId="{AB534FC0-703D-428A-829E-06D2D52783D5}" type="parTrans" cxnId="{56921244-360B-4ED9-85A4-B2CF10E00C10}">
      <dgm:prSet/>
      <dgm:spPr/>
      <dgm:t>
        <a:bodyPr/>
        <a:lstStyle/>
        <a:p>
          <a:endParaRPr lang="en-IN"/>
        </a:p>
      </dgm:t>
    </dgm:pt>
    <dgm:pt modelId="{48E605F6-48EC-45B5-8324-C34B3D8C59D0}" type="sibTrans" cxnId="{56921244-360B-4ED9-85A4-B2CF10E00C10}">
      <dgm:prSet/>
      <dgm:spPr/>
      <dgm:t>
        <a:bodyPr/>
        <a:lstStyle/>
        <a:p>
          <a:endParaRPr lang="en-IN"/>
        </a:p>
      </dgm:t>
    </dgm:pt>
    <dgm:pt modelId="{D1390500-6665-4991-8659-5971081060E2}">
      <dgm:prSet custT="1"/>
      <dgm:spPr/>
      <dgm:t>
        <a:bodyPr/>
        <a:lstStyle/>
        <a:p>
          <a:r>
            <a:rPr lang="en-IN" sz="4100"/>
            <a:t> </a:t>
          </a:r>
          <a:r>
            <a:rPr lang="en-IN" sz="2200"/>
            <a:t>Participation</a:t>
          </a:r>
        </a:p>
      </dgm:t>
    </dgm:pt>
    <dgm:pt modelId="{D1DFA54A-DE1E-4773-B66F-5D55EBDA2EED}" type="parTrans" cxnId="{097990D3-DAA3-4FD4-BEDF-80C75D911C39}">
      <dgm:prSet/>
      <dgm:spPr/>
      <dgm:t>
        <a:bodyPr/>
        <a:lstStyle/>
        <a:p>
          <a:endParaRPr lang="en-IN"/>
        </a:p>
      </dgm:t>
    </dgm:pt>
    <dgm:pt modelId="{5D8CB69C-8FA8-479B-AFA7-7B7B13078094}" type="sibTrans" cxnId="{097990D3-DAA3-4FD4-BEDF-80C75D911C39}">
      <dgm:prSet/>
      <dgm:spPr/>
      <dgm:t>
        <a:bodyPr/>
        <a:lstStyle/>
        <a:p>
          <a:endParaRPr lang="en-IN"/>
        </a:p>
      </dgm:t>
    </dgm:pt>
    <dgm:pt modelId="{A7A6FDD5-D314-40D7-AFAB-9DD4D9C1D174}">
      <dgm:prSet/>
      <dgm:spPr/>
      <dgm:t>
        <a:bodyPr/>
        <a:lstStyle/>
        <a:p>
          <a:r>
            <a:rPr lang="en-US"/>
            <a:t> Engaging in efforts that contribute to resolving environmental issues</a:t>
          </a:r>
          <a:endParaRPr lang="en-IN"/>
        </a:p>
      </dgm:t>
    </dgm:pt>
    <dgm:pt modelId="{F2A26EB2-8BAA-4742-B1DC-00268ED79EFD}" type="parTrans" cxnId="{DC96857F-5B55-44EF-AEA0-75F4A3DFC61E}">
      <dgm:prSet/>
      <dgm:spPr/>
      <dgm:t>
        <a:bodyPr/>
        <a:lstStyle/>
        <a:p>
          <a:endParaRPr lang="en-IN"/>
        </a:p>
      </dgm:t>
    </dgm:pt>
    <dgm:pt modelId="{8C15FDC0-2B55-411D-80C8-42D91C57983C}" type="sibTrans" cxnId="{DC96857F-5B55-44EF-AEA0-75F4A3DFC61E}">
      <dgm:prSet/>
      <dgm:spPr/>
      <dgm:t>
        <a:bodyPr/>
        <a:lstStyle/>
        <a:p>
          <a:endParaRPr lang="en-IN"/>
        </a:p>
      </dgm:t>
    </dgm:pt>
    <dgm:pt modelId="{4AF3238B-3747-4DDD-915C-6A69EF6E9061}" type="pres">
      <dgm:prSet presAssocID="{5CBB5B2E-A101-4733-B6FF-C98B17531DDB}" presName="Name0" presStyleCnt="0">
        <dgm:presLayoutVars>
          <dgm:dir/>
          <dgm:animLvl val="lvl"/>
          <dgm:resizeHandles val="exact"/>
        </dgm:presLayoutVars>
      </dgm:prSet>
      <dgm:spPr/>
    </dgm:pt>
    <dgm:pt modelId="{77C4DFE6-A119-4AAB-A517-AE034606CFEA}" type="pres">
      <dgm:prSet presAssocID="{455BEE50-167A-4951-AE1B-D5A85B98FF4B}" presName="linNode" presStyleCnt="0"/>
      <dgm:spPr/>
    </dgm:pt>
    <dgm:pt modelId="{BC210272-4136-40B3-9E34-6ED415B7DDA8}" type="pres">
      <dgm:prSet presAssocID="{455BEE50-167A-4951-AE1B-D5A85B98FF4B}" presName="parentText" presStyleLbl="node1" presStyleIdx="0" presStyleCnt="5">
        <dgm:presLayoutVars>
          <dgm:chMax val="1"/>
          <dgm:bulletEnabled val="1"/>
        </dgm:presLayoutVars>
      </dgm:prSet>
      <dgm:spPr/>
    </dgm:pt>
    <dgm:pt modelId="{DE31DC91-011C-44F3-A62A-2C1F01F8B222}" type="pres">
      <dgm:prSet presAssocID="{455BEE50-167A-4951-AE1B-D5A85B98FF4B}" presName="descendantText" presStyleLbl="alignAccFollowNode1" presStyleIdx="0" presStyleCnt="5">
        <dgm:presLayoutVars>
          <dgm:bulletEnabled val="1"/>
        </dgm:presLayoutVars>
      </dgm:prSet>
      <dgm:spPr/>
    </dgm:pt>
    <dgm:pt modelId="{CA358392-0ED6-4D8D-BB23-40449C7AF144}" type="pres">
      <dgm:prSet presAssocID="{A798BD89-9B5B-469C-B8E4-2D7946534935}" presName="sp" presStyleCnt="0"/>
      <dgm:spPr/>
    </dgm:pt>
    <dgm:pt modelId="{31C95B13-8AE1-49D7-8C76-DE7D6CF4D435}" type="pres">
      <dgm:prSet presAssocID="{77657758-3554-4A3C-9971-24388E3630B7}" presName="linNode" presStyleCnt="0"/>
      <dgm:spPr/>
    </dgm:pt>
    <dgm:pt modelId="{9586E3F5-0CB2-4B2E-B740-D652D47913CB}" type="pres">
      <dgm:prSet presAssocID="{77657758-3554-4A3C-9971-24388E3630B7}" presName="parentText" presStyleLbl="node1" presStyleIdx="1" presStyleCnt="5">
        <dgm:presLayoutVars>
          <dgm:chMax val="1"/>
          <dgm:bulletEnabled val="1"/>
        </dgm:presLayoutVars>
      </dgm:prSet>
      <dgm:spPr/>
    </dgm:pt>
    <dgm:pt modelId="{5557AAF9-2FD8-4413-A1B9-2203D868E94F}" type="pres">
      <dgm:prSet presAssocID="{77657758-3554-4A3C-9971-24388E3630B7}" presName="descendantText" presStyleLbl="alignAccFollowNode1" presStyleIdx="1" presStyleCnt="5">
        <dgm:presLayoutVars>
          <dgm:bulletEnabled val="1"/>
        </dgm:presLayoutVars>
      </dgm:prSet>
      <dgm:spPr/>
    </dgm:pt>
    <dgm:pt modelId="{4AECE8DE-D19B-40F4-A39B-6DCAC49D6816}" type="pres">
      <dgm:prSet presAssocID="{146334DD-F7FD-4047-89D7-47028C0E560D}" presName="sp" presStyleCnt="0"/>
      <dgm:spPr/>
    </dgm:pt>
    <dgm:pt modelId="{FA229BDB-EDA6-4AE9-BFAD-8FF84D9B93BD}" type="pres">
      <dgm:prSet presAssocID="{9B1E9549-8B70-4A24-93A3-0312D4117A18}" presName="linNode" presStyleCnt="0"/>
      <dgm:spPr/>
    </dgm:pt>
    <dgm:pt modelId="{61F3BD26-3774-4595-B116-4D9C1D962F8B}" type="pres">
      <dgm:prSet presAssocID="{9B1E9549-8B70-4A24-93A3-0312D4117A18}" presName="parentText" presStyleLbl="node1" presStyleIdx="2" presStyleCnt="5">
        <dgm:presLayoutVars>
          <dgm:chMax val="1"/>
          <dgm:bulletEnabled val="1"/>
        </dgm:presLayoutVars>
      </dgm:prSet>
      <dgm:spPr/>
    </dgm:pt>
    <dgm:pt modelId="{1F5117FC-7A68-4497-93FA-684C384C0C7C}" type="pres">
      <dgm:prSet presAssocID="{9B1E9549-8B70-4A24-93A3-0312D4117A18}" presName="descendantText" presStyleLbl="alignAccFollowNode1" presStyleIdx="2" presStyleCnt="5">
        <dgm:presLayoutVars>
          <dgm:bulletEnabled val="1"/>
        </dgm:presLayoutVars>
      </dgm:prSet>
      <dgm:spPr/>
    </dgm:pt>
    <dgm:pt modelId="{387E4256-E424-4847-B44E-B68DFE5E521C}" type="pres">
      <dgm:prSet presAssocID="{671AEA7F-907D-47EE-A266-291B4B512A25}" presName="sp" presStyleCnt="0"/>
      <dgm:spPr/>
    </dgm:pt>
    <dgm:pt modelId="{5319C90E-3859-44E7-B0BF-69512BF066EF}" type="pres">
      <dgm:prSet presAssocID="{B5D802E7-04B8-4F7B-B0B7-18355D4CD9D7}" presName="linNode" presStyleCnt="0"/>
      <dgm:spPr/>
    </dgm:pt>
    <dgm:pt modelId="{8120DC60-9750-4A01-9E56-BB772DA56118}" type="pres">
      <dgm:prSet presAssocID="{B5D802E7-04B8-4F7B-B0B7-18355D4CD9D7}" presName="parentText" presStyleLbl="node1" presStyleIdx="3" presStyleCnt="5">
        <dgm:presLayoutVars>
          <dgm:chMax val="1"/>
          <dgm:bulletEnabled val="1"/>
        </dgm:presLayoutVars>
      </dgm:prSet>
      <dgm:spPr/>
    </dgm:pt>
    <dgm:pt modelId="{BEDBDF0F-8EB9-4932-B42A-6BB6B54B2508}" type="pres">
      <dgm:prSet presAssocID="{B5D802E7-04B8-4F7B-B0B7-18355D4CD9D7}" presName="descendantText" presStyleLbl="alignAccFollowNode1" presStyleIdx="3" presStyleCnt="5">
        <dgm:presLayoutVars>
          <dgm:bulletEnabled val="1"/>
        </dgm:presLayoutVars>
      </dgm:prSet>
      <dgm:spPr/>
    </dgm:pt>
    <dgm:pt modelId="{B05CFE75-6C12-49B7-AD57-72C466C4ADC2}" type="pres">
      <dgm:prSet presAssocID="{92FEFEBC-2B39-4C02-9B67-96D69DFB4A8C}" presName="sp" presStyleCnt="0"/>
      <dgm:spPr/>
    </dgm:pt>
    <dgm:pt modelId="{5874A113-D558-4C7C-BE87-0C2EAC5A0A40}" type="pres">
      <dgm:prSet presAssocID="{D1390500-6665-4991-8659-5971081060E2}" presName="linNode" presStyleCnt="0"/>
      <dgm:spPr/>
    </dgm:pt>
    <dgm:pt modelId="{EB0CAC98-AC8F-47CB-A237-54AD1554AFA5}" type="pres">
      <dgm:prSet presAssocID="{D1390500-6665-4991-8659-5971081060E2}" presName="parentText" presStyleLbl="node1" presStyleIdx="4" presStyleCnt="5">
        <dgm:presLayoutVars>
          <dgm:chMax val="1"/>
          <dgm:bulletEnabled val="1"/>
        </dgm:presLayoutVars>
      </dgm:prSet>
      <dgm:spPr/>
    </dgm:pt>
    <dgm:pt modelId="{E25B595F-C8ED-4DBB-9341-57D7843AA2B9}" type="pres">
      <dgm:prSet presAssocID="{D1390500-6665-4991-8659-5971081060E2}" presName="descendantText" presStyleLbl="alignAccFollowNode1" presStyleIdx="4" presStyleCnt="5">
        <dgm:presLayoutVars>
          <dgm:bulletEnabled val="1"/>
        </dgm:presLayoutVars>
      </dgm:prSet>
      <dgm:spPr/>
    </dgm:pt>
  </dgm:ptLst>
  <dgm:cxnLst>
    <dgm:cxn modelId="{62EC7E06-7D1F-4F94-A5F7-519EE4394651}" type="presOf" srcId="{5CBB5B2E-A101-4733-B6FF-C98B17531DDB}" destId="{4AF3238B-3747-4DDD-915C-6A69EF6E9061}" srcOrd="0" destOrd="0" presId="urn:microsoft.com/office/officeart/2005/8/layout/vList5"/>
    <dgm:cxn modelId="{48AF8217-8B29-46E3-A7BD-E5555B1192D6}" srcId="{5CBB5B2E-A101-4733-B6FF-C98B17531DDB}" destId="{455BEE50-167A-4951-AE1B-D5A85B98FF4B}" srcOrd="0" destOrd="0" parTransId="{9CAEE032-555B-4AC2-95EA-AF7ED47D5D0E}" sibTransId="{A798BD89-9B5B-469C-B8E4-2D7946534935}"/>
    <dgm:cxn modelId="{3DCEDF19-3360-4F38-B3AA-9718165326DD}" srcId="{5CBB5B2E-A101-4733-B6FF-C98B17531DDB}" destId="{B5D802E7-04B8-4F7B-B0B7-18355D4CD9D7}" srcOrd="3" destOrd="0" parTransId="{2792CAAB-F5A3-41F4-BB1E-E9C318E4CB4C}" sibTransId="{92FEFEBC-2B39-4C02-9B67-96D69DFB4A8C}"/>
    <dgm:cxn modelId="{A509201E-7A86-4694-8746-1E5EE2E9EAB5}" srcId="{455BEE50-167A-4951-AE1B-D5A85B98FF4B}" destId="{FB1AF3D4-5B86-43D3-8CE0-97A2240C8B7B}" srcOrd="0" destOrd="0" parTransId="{FC600032-C59D-47F2-8498-4B8A13F0F6E1}" sibTransId="{6F9BB7A3-554F-42DB-BA60-6271DFBAB75F}"/>
    <dgm:cxn modelId="{370B1F26-739E-445D-A7B6-0620A4CD4F63}" srcId="{77657758-3554-4A3C-9971-24388E3630B7}" destId="{0F4E20AD-68B2-40E8-ACF6-1C3DD5B35103}" srcOrd="0" destOrd="0" parTransId="{65C60E8D-D29D-4F76-9210-3B6A7AA3953F}" sibTransId="{5978262E-503C-46C8-9F9F-9720ECEAD305}"/>
    <dgm:cxn modelId="{4B259329-5748-48A4-B8AD-2CC4BD12A465}" type="presOf" srcId="{FB1AF3D4-5B86-43D3-8CE0-97A2240C8B7B}" destId="{DE31DC91-011C-44F3-A62A-2C1F01F8B222}" srcOrd="0" destOrd="0" presId="urn:microsoft.com/office/officeart/2005/8/layout/vList5"/>
    <dgm:cxn modelId="{56921244-360B-4ED9-85A4-B2CF10E00C10}" srcId="{B5D802E7-04B8-4F7B-B0B7-18355D4CD9D7}" destId="{F5A729D1-74A9-4338-9ECC-36B654F2E423}" srcOrd="0" destOrd="0" parTransId="{AB534FC0-703D-428A-829E-06D2D52783D5}" sibTransId="{48E605F6-48EC-45B5-8324-C34B3D8C59D0}"/>
    <dgm:cxn modelId="{C2991A44-F79A-438D-871E-BE77EA48F96C}" type="presOf" srcId="{77657758-3554-4A3C-9971-24388E3630B7}" destId="{9586E3F5-0CB2-4B2E-B740-D652D47913CB}" srcOrd="0" destOrd="0" presId="urn:microsoft.com/office/officeart/2005/8/layout/vList5"/>
    <dgm:cxn modelId="{7A069D67-310F-457C-B169-6AA48F126241}" type="presOf" srcId="{0038D43F-1E7F-497A-8314-8ABE4D438003}" destId="{1F5117FC-7A68-4497-93FA-684C384C0C7C}" srcOrd="0" destOrd="0" presId="urn:microsoft.com/office/officeart/2005/8/layout/vList5"/>
    <dgm:cxn modelId="{33A51A48-8FB7-4FC6-8104-377186FCFA56}" srcId="{5CBB5B2E-A101-4733-B6FF-C98B17531DDB}" destId="{77657758-3554-4A3C-9971-24388E3630B7}" srcOrd="1" destOrd="0" parTransId="{224431F3-2E00-41FF-BF77-A307D1D764BB}" sibTransId="{146334DD-F7FD-4047-89D7-47028C0E560D}"/>
    <dgm:cxn modelId="{22526850-01CB-47F1-B7AE-F0228D731C8B}" type="presOf" srcId="{D1390500-6665-4991-8659-5971081060E2}" destId="{EB0CAC98-AC8F-47CB-A237-54AD1554AFA5}" srcOrd="0" destOrd="0" presId="urn:microsoft.com/office/officeart/2005/8/layout/vList5"/>
    <dgm:cxn modelId="{DC96857F-5B55-44EF-AEA0-75F4A3DFC61E}" srcId="{D1390500-6665-4991-8659-5971081060E2}" destId="{A7A6FDD5-D314-40D7-AFAB-9DD4D9C1D174}" srcOrd="0" destOrd="0" parTransId="{F2A26EB2-8BAA-4742-B1DC-00268ED79EFD}" sibTransId="{8C15FDC0-2B55-411D-80C8-42D91C57983C}"/>
    <dgm:cxn modelId="{3BCD0F81-D9DC-49A9-B2F4-2E38D8633A93}" type="presOf" srcId="{A7A6FDD5-D314-40D7-AFAB-9DD4D9C1D174}" destId="{E25B595F-C8ED-4DBB-9341-57D7843AA2B9}" srcOrd="0" destOrd="0" presId="urn:microsoft.com/office/officeart/2005/8/layout/vList5"/>
    <dgm:cxn modelId="{50518482-B89E-47D5-833D-E4A238266120}" srcId="{9B1E9549-8B70-4A24-93A3-0312D4117A18}" destId="{0038D43F-1E7F-497A-8314-8ABE4D438003}" srcOrd="0" destOrd="0" parTransId="{D069AE38-2797-41DD-9BAE-F650EADE62EE}" sibTransId="{FA0584B6-3A1D-4831-BD66-07178D7AD029}"/>
    <dgm:cxn modelId="{5ABBD2AC-61B7-4E48-9D0E-9CE634EDBBB5}" srcId="{5CBB5B2E-A101-4733-B6FF-C98B17531DDB}" destId="{9B1E9549-8B70-4A24-93A3-0312D4117A18}" srcOrd="2" destOrd="0" parTransId="{04D97C1E-3815-4BB1-BEAA-BE6F36B3B5E5}" sibTransId="{671AEA7F-907D-47EE-A266-291B4B512A25}"/>
    <dgm:cxn modelId="{7F648CB3-0ACA-4AFD-B685-73E9A6595D44}" type="presOf" srcId="{455BEE50-167A-4951-AE1B-D5A85B98FF4B}" destId="{BC210272-4136-40B3-9E34-6ED415B7DDA8}" srcOrd="0" destOrd="0" presId="urn:microsoft.com/office/officeart/2005/8/layout/vList5"/>
    <dgm:cxn modelId="{30A367B6-CC81-4CBA-B16A-BCF2618E9023}" type="presOf" srcId="{9B1E9549-8B70-4A24-93A3-0312D4117A18}" destId="{61F3BD26-3774-4595-B116-4D9C1D962F8B}" srcOrd="0" destOrd="0" presId="urn:microsoft.com/office/officeart/2005/8/layout/vList5"/>
    <dgm:cxn modelId="{DF0100C5-AEA5-48D5-B82B-3921366046A6}" type="presOf" srcId="{F5A729D1-74A9-4338-9ECC-36B654F2E423}" destId="{BEDBDF0F-8EB9-4932-B42A-6BB6B54B2508}" srcOrd="0" destOrd="0" presId="urn:microsoft.com/office/officeart/2005/8/layout/vList5"/>
    <dgm:cxn modelId="{16EA20CB-7468-4755-89FE-8197684D0130}" type="presOf" srcId="{0F4E20AD-68B2-40E8-ACF6-1C3DD5B35103}" destId="{5557AAF9-2FD8-4413-A1B9-2203D868E94F}" srcOrd="0" destOrd="0" presId="urn:microsoft.com/office/officeart/2005/8/layout/vList5"/>
    <dgm:cxn modelId="{097990D3-DAA3-4FD4-BEDF-80C75D911C39}" srcId="{5CBB5B2E-A101-4733-B6FF-C98B17531DDB}" destId="{D1390500-6665-4991-8659-5971081060E2}" srcOrd="4" destOrd="0" parTransId="{D1DFA54A-DE1E-4773-B66F-5D55EBDA2EED}" sibTransId="{5D8CB69C-8FA8-479B-AFA7-7B7B13078094}"/>
    <dgm:cxn modelId="{F8878EF2-FB11-4FB6-A556-9737364A8217}" type="presOf" srcId="{B5D802E7-04B8-4F7B-B0B7-18355D4CD9D7}" destId="{8120DC60-9750-4A01-9E56-BB772DA56118}" srcOrd="0" destOrd="0" presId="urn:microsoft.com/office/officeart/2005/8/layout/vList5"/>
    <dgm:cxn modelId="{6B189949-AEA7-4B02-AF7E-480C191721F6}" type="presParOf" srcId="{4AF3238B-3747-4DDD-915C-6A69EF6E9061}" destId="{77C4DFE6-A119-4AAB-A517-AE034606CFEA}" srcOrd="0" destOrd="0" presId="urn:microsoft.com/office/officeart/2005/8/layout/vList5"/>
    <dgm:cxn modelId="{8237F280-A9E9-4305-B14A-D0F433FDA654}" type="presParOf" srcId="{77C4DFE6-A119-4AAB-A517-AE034606CFEA}" destId="{BC210272-4136-40B3-9E34-6ED415B7DDA8}" srcOrd="0" destOrd="0" presId="urn:microsoft.com/office/officeart/2005/8/layout/vList5"/>
    <dgm:cxn modelId="{7D80DD82-EF21-4E29-93C7-9B2CA9B87D8D}" type="presParOf" srcId="{77C4DFE6-A119-4AAB-A517-AE034606CFEA}" destId="{DE31DC91-011C-44F3-A62A-2C1F01F8B222}" srcOrd="1" destOrd="0" presId="urn:microsoft.com/office/officeart/2005/8/layout/vList5"/>
    <dgm:cxn modelId="{1DAD13B4-0F48-48A0-96FD-953F51CBA073}" type="presParOf" srcId="{4AF3238B-3747-4DDD-915C-6A69EF6E9061}" destId="{CA358392-0ED6-4D8D-BB23-40449C7AF144}" srcOrd="1" destOrd="0" presId="urn:microsoft.com/office/officeart/2005/8/layout/vList5"/>
    <dgm:cxn modelId="{1626BDE0-4431-4C74-AEC3-ACE861CC4663}" type="presParOf" srcId="{4AF3238B-3747-4DDD-915C-6A69EF6E9061}" destId="{31C95B13-8AE1-49D7-8C76-DE7D6CF4D435}" srcOrd="2" destOrd="0" presId="urn:microsoft.com/office/officeart/2005/8/layout/vList5"/>
    <dgm:cxn modelId="{C209D027-2EC3-4079-A745-CBAD0FAD194B}" type="presParOf" srcId="{31C95B13-8AE1-49D7-8C76-DE7D6CF4D435}" destId="{9586E3F5-0CB2-4B2E-B740-D652D47913CB}" srcOrd="0" destOrd="0" presId="urn:microsoft.com/office/officeart/2005/8/layout/vList5"/>
    <dgm:cxn modelId="{470FBBB7-1A0E-4CB1-AA0E-3D9090C6D6F9}" type="presParOf" srcId="{31C95B13-8AE1-49D7-8C76-DE7D6CF4D435}" destId="{5557AAF9-2FD8-4413-A1B9-2203D868E94F}" srcOrd="1" destOrd="0" presId="urn:microsoft.com/office/officeart/2005/8/layout/vList5"/>
    <dgm:cxn modelId="{F3DAF795-4A13-4513-A509-07657C1DE30E}" type="presParOf" srcId="{4AF3238B-3747-4DDD-915C-6A69EF6E9061}" destId="{4AECE8DE-D19B-40F4-A39B-6DCAC49D6816}" srcOrd="3" destOrd="0" presId="urn:microsoft.com/office/officeart/2005/8/layout/vList5"/>
    <dgm:cxn modelId="{C923B03C-4317-4B54-B481-E5B2F74BF39B}" type="presParOf" srcId="{4AF3238B-3747-4DDD-915C-6A69EF6E9061}" destId="{FA229BDB-EDA6-4AE9-BFAD-8FF84D9B93BD}" srcOrd="4" destOrd="0" presId="urn:microsoft.com/office/officeart/2005/8/layout/vList5"/>
    <dgm:cxn modelId="{936A5F30-8B44-4B77-B90A-5C332B5C3391}" type="presParOf" srcId="{FA229BDB-EDA6-4AE9-BFAD-8FF84D9B93BD}" destId="{61F3BD26-3774-4595-B116-4D9C1D962F8B}" srcOrd="0" destOrd="0" presId="urn:microsoft.com/office/officeart/2005/8/layout/vList5"/>
    <dgm:cxn modelId="{59F4F3D7-AE16-4BD8-8BC4-441CBC3B5B36}" type="presParOf" srcId="{FA229BDB-EDA6-4AE9-BFAD-8FF84D9B93BD}" destId="{1F5117FC-7A68-4497-93FA-684C384C0C7C}" srcOrd="1" destOrd="0" presId="urn:microsoft.com/office/officeart/2005/8/layout/vList5"/>
    <dgm:cxn modelId="{49E1D698-9704-4CA9-94F2-C08A2A447471}" type="presParOf" srcId="{4AF3238B-3747-4DDD-915C-6A69EF6E9061}" destId="{387E4256-E424-4847-B44E-B68DFE5E521C}" srcOrd="5" destOrd="0" presId="urn:microsoft.com/office/officeart/2005/8/layout/vList5"/>
    <dgm:cxn modelId="{E9A0FDE6-DD9A-4803-B22E-C1D873C5F4DC}" type="presParOf" srcId="{4AF3238B-3747-4DDD-915C-6A69EF6E9061}" destId="{5319C90E-3859-44E7-B0BF-69512BF066EF}" srcOrd="6" destOrd="0" presId="urn:microsoft.com/office/officeart/2005/8/layout/vList5"/>
    <dgm:cxn modelId="{D6882693-6464-48D0-8969-981644F9F2FB}" type="presParOf" srcId="{5319C90E-3859-44E7-B0BF-69512BF066EF}" destId="{8120DC60-9750-4A01-9E56-BB772DA56118}" srcOrd="0" destOrd="0" presId="urn:microsoft.com/office/officeart/2005/8/layout/vList5"/>
    <dgm:cxn modelId="{338DBC10-1838-4ED7-8E4C-1C3611459311}" type="presParOf" srcId="{5319C90E-3859-44E7-B0BF-69512BF066EF}" destId="{BEDBDF0F-8EB9-4932-B42A-6BB6B54B2508}" srcOrd="1" destOrd="0" presId="urn:microsoft.com/office/officeart/2005/8/layout/vList5"/>
    <dgm:cxn modelId="{FBA294FE-157C-4880-BFCF-262535F96CEF}" type="presParOf" srcId="{4AF3238B-3747-4DDD-915C-6A69EF6E9061}" destId="{B05CFE75-6C12-49B7-AD57-72C466C4ADC2}" srcOrd="7" destOrd="0" presId="urn:microsoft.com/office/officeart/2005/8/layout/vList5"/>
    <dgm:cxn modelId="{ECBBB8B5-0A5D-4DA4-A1E2-406100DC8600}" type="presParOf" srcId="{4AF3238B-3747-4DDD-915C-6A69EF6E9061}" destId="{5874A113-D558-4C7C-BE87-0C2EAC5A0A40}" srcOrd="8" destOrd="0" presId="urn:microsoft.com/office/officeart/2005/8/layout/vList5"/>
    <dgm:cxn modelId="{1FC61009-6D32-4997-B605-BEC624163DF0}" type="presParOf" srcId="{5874A113-D558-4C7C-BE87-0C2EAC5A0A40}" destId="{EB0CAC98-AC8F-47CB-A237-54AD1554AFA5}" srcOrd="0" destOrd="0" presId="urn:microsoft.com/office/officeart/2005/8/layout/vList5"/>
    <dgm:cxn modelId="{A34C5CA5-9B3F-4532-A6E0-74F527B6AAAA}" type="presParOf" srcId="{5874A113-D558-4C7C-BE87-0C2EAC5A0A40}" destId="{E25B595F-C8ED-4DBB-9341-57D7843AA2B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6ACAC-0706-4791-AEAA-4AEAB6DD9D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9A77F527-39AD-456A-91F5-B055FC960D73}">
      <dgm:prSet phldrT="[Text]" custT="1"/>
      <dgm:spPr/>
      <dgm:t>
        <a:bodyPr/>
        <a:lstStyle/>
        <a:p>
          <a:pPr>
            <a:buFont typeface="Arial" panose="020B0604020202020204" pitchFamily="34" charset="0"/>
            <a:buChar char="•"/>
          </a:pPr>
          <a:r>
            <a:rPr lang="en-US" sz="2200">
              <a:latin typeface="+mn-lt"/>
            </a:rPr>
            <a:t>Education Programs</a:t>
          </a:r>
          <a:endParaRPr lang="en-IN" sz="2200"/>
        </a:p>
      </dgm:t>
    </dgm:pt>
    <dgm:pt modelId="{B978C862-E801-4542-B62F-5CABD132AAE9}" type="parTrans" cxnId="{B2F1983B-B270-4EE4-A489-CA9060E81480}">
      <dgm:prSet/>
      <dgm:spPr/>
      <dgm:t>
        <a:bodyPr/>
        <a:lstStyle/>
        <a:p>
          <a:endParaRPr lang="en-IN"/>
        </a:p>
      </dgm:t>
    </dgm:pt>
    <dgm:pt modelId="{797FE5C7-4E36-40BE-B8CC-DB11D50C35BA}" type="sibTrans" cxnId="{B2F1983B-B270-4EE4-A489-CA9060E81480}">
      <dgm:prSet/>
      <dgm:spPr/>
      <dgm:t>
        <a:bodyPr/>
        <a:lstStyle/>
        <a:p>
          <a:endParaRPr lang="en-IN"/>
        </a:p>
      </dgm:t>
    </dgm:pt>
    <dgm:pt modelId="{B38EEC43-1F09-47C6-95E6-E42BF24496D0}">
      <dgm:prSet/>
      <dgm:spPr/>
      <dgm:t>
        <a:bodyPr/>
        <a:lstStyle/>
        <a:p>
          <a:r>
            <a:rPr lang="en-US">
              <a:latin typeface="+mn-lt"/>
            </a:rPr>
            <a:t>Comprehensive programs in schools and communities should focus on practical, hands-on learning experiences.</a:t>
          </a:r>
        </a:p>
      </dgm:t>
    </dgm:pt>
    <dgm:pt modelId="{77517B4A-53A4-428C-A4E4-8C829AA5F3F6}" type="parTrans" cxnId="{D838529E-A0AC-4349-A284-DF42FEFF5673}">
      <dgm:prSet/>
      <dgm:spPr/>
      <dgm:t>
        <a:bodyPr/>
        <a:lstStyle/>
        <a:p>
          <a:endParaRPr lang="en-IN"/>
        </a:p>
      </dgm:t>
    </dgm:pt>
    <dgm:pt modelId="{5C81C61E-930E-49E7-83F9-272E58A45B46}" type="sibTrans" cxnId="{D838529E-A0AC-4349-A284-DF42FEFF5673}">
      <dgm:prSet/>
      <dgm:spPr/>
      <dgm:t>
        <a:bodyPr/>
        <a:lstStyle/>
        <a:p>
          <a:endParaRPr lang="en-IN"/>
        </a:p>
      </dgm:t>
    </dgm:pt>
    <dgm:pt modelId="{C48072AC-4201-488F-B57F-FEF9CE3DD3EA}">
      <dgm:prSet custT="1"/>
      <dgm:spPr/>
      <dgm:t>
        <a:bodyPr/>
        <a:lstStyle/>
        <a:p>
          <a:r>
            <a:rPr lang="en-US" sz="2200">
              <a:latin typeface="+mn-lt"/>
            </a:rPr>
            <a:t>Community Engagement</a:t>
          </a:r>
        </a:p>
      </dgm:t>
    </dgm:pt>
    <dgm:pt modelId="{85AA4A18-5417-4533-91BE-C7D415C69595}" type="parTrans" cxnId="{8DE0A9BA-BABD-4151-9CB9-DCDF8CAE80FE}">
      <dgm:prSet/>
      <dgm:spPr/>
      <dgm:t>
        <a:bodyPr/>
        <a:lstStyle/>
        <a:p>
          <a:endParaRPr lang="en-IN"/>
        </a:p>
      </dgm:t>
    </dgm:pt>
    <dgm:pt modelId="{1B9AAF6D-196F-4E3D-9A9B-E057360726D4}" type="sibTrans" cxnId="{8DE0A9BA-BABD-4151-9CB9-DCDF8CAE80FE}">
      <dgm:prSet/>
      <dgm:spPr/>
      <dgm:t>
        <a:bodyPr/>
        <a:lstStyle/>
        <a:p>
          <a:endParaRPr lang="en-IN"/>
        </a:p>
      </dgm:t>
    </dgm:pt>
    <dgm:pt modelId="{4D79AC11-02BF-46B0-A20A-B3D0A1179953}">
      <dgm:prSet/>
      <dgm:spPr/>
      <dgm:t>
        <a:bodyPr/>
        <a:lstStyle/>
        <a:p>
          <a:r>
            <a:rPr lang="en-US">
              <a:latin typeface="+mn-lt"/>
            </a:rPr>
            <a:t>Workshops, clean-up projects, and sustainability initiatives help build community awareness.</a:t>
          </a:r>
        </a:p>
      </dgm:t>
    </dgm:pt>
    <dgm:pt modelId="{F369C42D-744F-47DB-B465-38298DFB84D9}" type="parTrans" cxnId="{00ADA788-984C-48DE-8AE6-030F42566C3C}">
      <dgm:prSet/>
      <dgm:spPr/>
      <dgm:t>
        <a:bodyPr/>
        <a:lstStyle/>
        <a:p>
          <a:endParaRPr lang="en-IN"/>
        </a:p>
      </dgm:t>
    </dgm:pt>
    <dgm:pt modelId="{BC2DF99A-39C3-4FB5-BFC7-4B6F73CAFA8B}" type="sibTrans" cxnId="{00ADA788-984C-48DE-8AE6-030F42566C3C}">
      <dgm:prSet/>
      <dgm:spPr/>
      <dgm:t>
        <a:bodyPr/>
        <a:lstStyle/>
        <a:p>
          <a:endParaRPr lang="en-IN"/>
        </a:p>
      </dgm:t>
    </dgm:pt>
    <dgm:pt modelId="{3BA0FE92-5FD6-4998-B957-7F265482FAEF}">
      <dgm:prSet custT="1"/>
      <dgm:spPr/>
      <dgm:t>
        <a:bodyPr/>
        <a:lstStyle/>
        <a:p>
          <a:r>
            <a:rPr lang="en-US" sz="2200">
              <a:latin typeface="+mn-lt"/>
            </a:rPr>
            <a:t>Use of Technology</a:t>
          </a:r>
        </a:p>
      </dgm:t>
    </dgm:pt>
    <dgm:pt modelId="{0DE31686-61C0-4EC3-BA64-FE7710D2E64A}" type="parTrans" cxnId="{7C157046-6288-4378-B84D-95E6DF13A6EC}">
      <dgm:prSet/>
      <dgm:spPr/>
      <dgm:t>
        <a:bodyPr/>
        <a:lstStyle/>
        <a:p>
          <a:endParaRPr lang="en-IN"/>
        </a:p>
      </dgm:t>
    </dgm:pt>
    <dgm:pt modelId="{BC85452B-29DD-40A2-A8B4-A719D4AA3412}" type="sibTrans" cxnId="{7C157046-6288-4378-B84D-95E6DF13A6EC}">
      <dgm:prSet/>
      <dgm:spPr/>
      <dgm:t>
        <a:bodyPr/>
        <a:lstStyle/>
        <a:p>
          <a:endParaRPr lang="en-IN"/>
        </a:p>
      </dgm:t>
    </dgm:pt>
    <dgm:pt modelId="{6B85EEAB-FBC3-4EB2-B07C-52B8122305C9}">
      <dgm:prSet/>
      <dgm:spPr/>
      <dgm:t>
        <a:bodyPr/>
        <a:lstStyle/>
        <a:p>
          <a:r>
            <a:rPr lang="en-US">
              <a:latin typeface="+mn-lt"/>
            </a:rPr>
            <a:t>Leveraging digital tools and footprint calculators empowers individuals to monitor and reduce their footprints.</a:t>
          </a:r>
        </a:p>
      </dgm:t>
    </dgm:pt>
    <dgm:pt modelId="{4F49D005-DA49-457B-A8EA-2F8050A6DAEB}" type="parTrans" cxnId="{A95AE325-AA7D-46E0-9912-01E6865D0E03}">
      <dgm:prSet/>
      <dgm:spPr/>
      <dgm:t>
        <a:bodyPr/>
        <a:lstStyle/>
        <a:p>
          <a:endParaRPr lang="en-IN"/>
        </a:p>
      </dgm:t>
    </dgm:pt>
    <dgm:pt modelId="{F1F79B61-5499-4217-A34C-D72173FAD538}" type="sibTrans" cxnId="{A95AE325-AA7D-46E0-9912-01E6865D0E03}">
      <dgm:prSet/>
      <dgm:spPr/>
      <dgm:t>
        <a:bodyPr/>
        <a:lstStyle/>
        <a:p>
          <a:endParaRPr lang="en-IN"/>
        </a:p>
      </dgm:t>
    </dgm:pt>
    <dgm:pt modelId="{8A870504-0ADD-43A0-99BA-F40FF8AAE5D2}">
      <dgm:prSet custT="1"/>
      <dgm:spPr/>
      <dgm:t>
        <a:bodyPr/>
        <a:lstStyle/>
        <a:p>
          <a:r>
            <a:rPr lang="en-US" sz="2200">
              <a:latin typeface="+mn-lt"/>
            </a:rPr>
            <a:t>Lifelong Learning</a:t>
          </a:r>
        </a:p>
      </dgm:t>
    </dgm:pt>
    <dgm:pt modelId="{471D77F2-5651-4FDE-8B4A-76236AE9F37C}" type="parTrans" cxnId="{8AB8B70D-C6F4-404C-8186-10C1CCC0F0D4}">
      <dgm:prSet/>
      <dgm:spPr/>
      <dgm:t>
        <a:bodyPr/>
        <a:lstStyle/>
        <a:p>
          <a:endParaRPr lang="en-IN"/>
        </a:p>
      </dgm:t>
    </dgm:pt>
    <dgm:pt modelId="{E379CEB1-DDAB-4594-BA7D-107915A5FD8C}" type="sibTrans" cxnId="{8AB8B70D-C6F4-404C-8186-10C1CCC0F0D4}">
      <dgm:prSet/>
      <dgm:spPr/>
      <dgm:t>
        <a:bodyPr/>
        <a:lstStyle/>
        <a:p>
          <a:endParaRPr lang="en-IN"/>
        </a:p>
      </dgm:t>
    </dgm:pt>
    <dgm:pt modelId="{9B0C2CD5-2DF9-448A-8993-2F2C4AEFF213}">
      <dgm:prSet/>
      <dgm:spPr/>
      <dgm:t>
        <a:bodyPr/>
        <a:lstStyle/>
        <a:p>
          <a:r>
            <a:rPr lang="en-US">
              <a:latin typeface="+mn-lt"/>
            </a:rPr>
            <a:t>Promoting continuous learning about environmental issues encourages individuals to stay engaged.</a:t>
          </a:r>
        </a:p>
      </dgm:t>
    </dgm:pt>
    <dgm:pt modelId="{0AA5BD37-E37F-4E46-8B9F-9FD34A2798E5}" type="parTrans" cxnId="{E2E79E9A-D5B0-4783-BA2B-6FF63B37D3F7}">
      <dgm:prSet/>
      <dgm:spPr/>
      <dgm:t>
        <a:bodyPr/>
        <a:lstStyle/>
        <a:p>
          <a:endParaRPr lang="en-IN"/>
        </a:p>
      </dgm:t>
    </dgm:pt>
    <dgm:pt modelId="{DCB936D3-DA5E-4175-9A74-856403707EB3}" type="sibTrans" cxnId="{E2E79E9A-D5B0-4783-BA2B-6FF63B37D3F7}">
      <dgm:prSet/>
      <dgm:spPr/>
      <dgm:t>
        <a:bodyPr/>
        <a:lstStyle/>
        <a:p>
          <a:endParaRPr lang="en-IN"/>
        </a:p>
      </dgm:t>
    </dgm:pt>
    <dgm:pt modelId="{430819EB-AB37-42D4-805F-6267FDE610C7}" type="pres">
      <dgm:prSet presAssocID="{73C6ACAC-0706-4791-AEAA-4AEAB6DD9D8A}" presName="Name0" presStyleCnt="0">
        <dgm:presLayoutVars>
          <dgm:dir/>
          <dgm:animLvl val="lvl"/>
          <dgm:resizeHandles val="exact"/>
        </dgm:presLayoutVars>
      </dgm:prSet>
      <dgm:spPr/>
    </dgm:pt>
    <dgm:pt modelId="{350F6385-641A-44F3-94D8-D2BB6DF844C2}" type="pres">
      <dgm:prSet presAssocID="{9A77F527-39AD-456A-91F5-B055FC960D73}" presName="linNode" presStyleCnt="0"/>
      <dgm:spPr/>
    </dgm:pt>
    <dgm:pt modelId="{183FBB4A-83E6-484F-A841-EEDA77B51FC0}" type="pres">
      <dgm:prSet presAssocID="{9A77F527-39AD-456A-91F5-B055FC960D73}" presName="parentText" presStyleLbl="node1" presStyleIdx="0" presStyleCnt="4">
        <dgm:presLayoutVars>
          <dgm:chMax val="1"/>
          <dgm:bulletEnabled val="1"/>
        </dgm:presLayoutVars>
      </dgm:prSet>
      <dgm:spPr/>
    </dgm:pt>
    <dgm:pt modelId="{C023C5C0-9B62-4391-8B11-28AB204E7087}" type="pres">
      <dgm:prSet presAssocID="{9A77F527-39AD-456A-91F5-B055FC960D73}" presName="descendantText" presStyleLbl="alignAccFollowNode1" presStyleIdx="0" presStyleCnt="4">
        <dgm:presLayoutVars>
          <dgm:bulletEnabled val="1"/>
        </dgm:presLayoutVars>
      </dgm:prSet>
      <dgm:spPr/>
    </dgm:pt>
    <dgm:pt modelId="{E4D4F37A-07C4-4FD9-AF32-1AAA4109C9A0}" type="pres">
      <dgm:prSet presAssocID="{797FE5C7-4E36-40BE-B8CC-DB11D50C35BA}" presName="sp" presStyleCnt="0"/>
      <dgm:spPr/>
    </dgm:pt>
    <dgm:pt modelId="{3F939E52-702A-4E0A-871C-F84AB3CC20A3}" type="pres">
      <dgm:prSet presAssocID="{C48072AC-4201-488F-B57F-FEF9CE3DD3EA}" presName="linNode" presStyleCnt="0"/>
      <dgm:spPr/>
    </dgm:pt>
    <dgm:pt modelId="{49EE29BA-4FA5-43AB-A5F1-832C9D3183D3}" type="pres">
      <dgm:prSet presAssocID="{C48072AC-4201-488F-B57F-FEF9CE3DD3EA}" presName="parentText" presStyleLbl="node1" presStyleIdx="1" presStyleCnt="4">
        <dgm:presLayoutVars>
          <dgm:chMax val="1"/>
          <dgm:bulletEnabled val="1"/>
        </dgm:presLayoutVars>
      </dgm:prSet>
      <dgm:spPr/>
    </dgm:pt>
    <dgm:pt modelId="{B904979F-A57E-421A-AB4D-C7F6DC53DCC4}" type="pres">
      <dgm:prSet presAssocID="{C48072AC-4201-488F-B57F-FEF9CE3DD3EA}" presName="descendantText" presStyleLbl="alignAccFollowNode1" presStyleIdx="1" presStyleCnt="4">
        <dgm:presLayoutVars>
          <dgm:bulletEnabled val="1"/>
        </dgm:presLayoutVars>
      </dgm:prSet>
      <dgm:spPr/>
    </dgm:pt>
    <dgm:pt modelId="{77040D8C-2C91-4173-BC9F-282995FADA01}" type="pres">
      <dgm:prSet presAssocID="{1B9AAF6D-196F-4E3D-9A9B-E057360726D4}" presName="sp" presStyleCnt="0"/>
      <dgm:spPr/>
    </dgm:pt>
    <dgm:pt modelId="{A7B3B1C9-84E2-4862-81F0-EFF40A391B86}" type="pres">
      <dgm:prSet presAssocID="{3BA0FE92-5FD6-4998-B957-7F265482FAEF}" presName="linNode" presStyleCnt="0"/>
      <dgm:spPr/>
    </dgm:pt>
    <dgm:pt modelId="{FA1B0563-C03B-4AB3-B08D-BF35DB627DE7}" type="pres">
      <dgm:prSet presAssocID="{3BA0FE92-5FD6-4998-B957-7F265482FAEF}" presName="parentText" presStyleLbl="node1" presStyleIdx="2" presStyleCnt="4">
        <dgm:presLayoutVars>
          <dgm:chMax val="1"/>
          <dgm:bulletEnabled val="1"/>
        </dgm:presLayoutVars>
      </dgm:prSet>
      <dgm:spPr/>
    </dgm:pt>
    <dgm:pt modelId="{626830EF-5589-4E13-860D-074583123320}" type="pres">
      <dgm:prSet presAssocID="{3BA0FE92-5FD6-4998-B957-7F265482FAEF}" presName="descendantText" presStyleLbl="alignAccFollowNode1" presStyleIdx="2" presStyleCnt="4">
        <dgm:presLayoutVars>
          <dgm:bulletEnabled val="1"/>
        </dgm:presLayoutVars>
      </dgm:prSet>
      <dgm:spPr/>
    </dgm:pt>
    <dgm:pt modelId="{693E340A-9545-4C3F-9F54-11CF6C04723A}" type="pres">
      <dgm:prSet presAssocID="{BC85452B-29DD-40A2-A8B4-A719D4AA3412}" presName="sp" presStyleCnt="0"/>
      <dgm:spPr/>
    </dgm:pt>
    <dgm:pt modelId="{CCFE1C27-7E31-4485-B38A-4472D211F662}" type="pres">
      <dgm:prSet presAssocID="{8A870504-0ADD-43A0-99BA-F40FF8AAE5D2}" presName="linNode" presStyleCnt="0"/>
      <dgm:spPr/>
    </dgm:pt>
    <dgm:pt modelId="{CF638CE6-2740-41C6-8987-66D186351084}" type="pres">
      <dgm:prSet presAssocID="{8A870504-0ADD-43A0-99BA-F40FF8AAE5D2}" presName="parentText" presStyleLbl="node1" presStyleIdx="3" presStyleCnt="4">
        <dgm:presLayoutVars>
          <dgm:chMax val="1"/>
          <dgm:bulletEnabled val="1"/>
        </dgm:presLayoutVars>
      </dgm:prSet>
      <dgm:spPr/>
    </dgm:pt>
    <dgm:pt modelId="{AC5DEB03-F1FF-4A90-8DD9-F3CDAC059930}" type="pres">
      <dgm:prSet presAssocID="{8A870504-0ADD-43A0-99BA-F40FF8AAE5D2}" presName="descendantText" presStyleLbl="alignAccFollowNode1" presStyleIdx="3" presStyleCnt="4">
        <dgm:presLayoutVars>
          <dgm:bulletEnabled val="1"/>
        </dgm:presLayoutVars>
      </dgm:prSet>
      <dgm:spPr/>
    </dgm:pt>
  </dgm:ptLst>
  <dgm:cxnLst>
    <dgm:cxn modelId="{B55EA80A-A9EA-42A5-8D50-5422041B8012}" type="presOf" srcId="{9B0C2CD5-2DF9-448A-8993-2F2C4AEFF213}" destId="{AC5DEB03-F1FF-4A90-8DD9-F3CDAC059930}" srcOrd="0" destOrd="0" presId="urn:microsoft.com/office/officeart/2005/8/layout/vList5"/>
    <dgm:cxn modelId="{8AB8B70D-C6F4-404C-8186-10C1CCC0F0D4}" srcId="{73C6ACAC-0706-4791-AEAA-4AEAB6DD9D8A}" destId="{8A870504-0ADD-43A0-99BA-F40FF8AAE5D2}" srcOrd="3" destOrd="0" parTransId="{471D77F2-5651-4FDE-8B4A-76236AE9F37C}" sibTransId="{E379CEB1-DDAB-4594-BA7D-107915A5FD8C}"/>
    <dgm:cxn modelId="{CD22400E-B487-4337-9C12-76F96E697690}" type="presOf" srcId="{3BA0FE92-5FD6-4998-B957-7F265482FAEF}" destId="{FA1B0563-C03B-4AB3-B08D-BF35DB627DE7}" srcOrd="0" destOrd="0" presId="urn:microsoft.com/office/officeart/2005/8/layout/vList5"/>
    <dgm:cxn modelId="{C67C121C-C475-46C5-AC7D-0ACDABAD8DFE}" type="presOf" srcId="{9A77F527-39AD-456A-91F5-B055FC960D73}" destId="{183FBB4A-83E6-484F-A841-EEDA77B51FC0}" srcOrd="0" destOrd="0" presId="urn:microsoft.com/office/officeart/2005/8/layout/vList5"/>
    <dgm:cxn modelId="{A95AE325-AA7D-46E0-9912-01E6865D0E03}" srcId="{3BA0FE92-5FD6-4998-B957-7F265482FAEF}" destId="{6B85EEAB-FBC3-4EB2-B07C-52B8122305C9}" srcOrd="0" destOrd="0" parTransId="{4F49D005-DA49-457B-A8EA-2F8050A6DAEB}" sibTransId="{F1F79B61-5499-4217-A34C-D72173FAD538}"/>
    <dgm:cxn modelId="{B2F1983B-B270-4EE4-A489-CA9060E81480}" srcId="{73C6ACAC-0706-4791-AEAA-4AEAB6DD9D8A}" destId="{9A77F527-39AD-456A-91F5-B055FC960D73}" srcOrd="0" destOrd="0" parTransId="{B978C862-E801-4542-B62F-5CABD132AAE9}" sibTransId="{797FE5C7-4E36-40BE-B8CC-DB11D50C35BA}"/>
    <dgm:cxn modelId="{E33EB23F-0FA9-471F-A95C-FF3EC15C21D1}" type="presOf" srcId="{6B85EEAB-FBC3-4EB2-B07C-52B8122305C9}" destId="{626830EF-5589-4E13-860D-074583123320}" srcOrd="0" destOrd="0" presId="urn:microsoft.com/office/officeart/2005/8/layout/vList5"/>
    <dgm:cxn modelId="{99C51A64-B99B-40E4-9B5A-7BF6A928B0C5}" type="presOf" srcId="{73C6ACAC-0706-4791-AEAA-4AEAB6DD9D8A}" destId="{430819EB-AB37-42D4-805F-6267FDE610C7}" srcOrd="0" destOrd="0" presId="urn:microsoft.com/office/officeart/2005/8/layout/vList5"/>
    <dgm:cxn modelId="{7C157046-6288-4378-B84D-95E6DF13A6EC}" srcId="{73C6ACAC-0706-4791-AEAA-4AEAB6DD9D8A}" destId="{3BA0FE92-5FD6-4998-B957-7F265482FAEF}" srcOrd="2" destOrd="0" parTransId="{0DE31686-61C0-4EC3-BA64-FE7710D2E64A}" sibTransId="{BC85452B-29DD-40A2-A8B4-A719D4AA3412}"/>
    <dgm:cxn modelId="{00ADA788-984C-48DE-8AE6-030F42566C3C}" srcId="{C48072AC-4201-488F-B57F-FEF9CE3DD3EA}" destId="{4D79AC11-02BF-46B0-A20A-B3D0A1179953}" srcOrd="0" destOrd="0" parTransId="{F369C42D-744F-47DB-B465-38298DFB84D9}" sibTransId="{BC2DF99A-39C3-4FB5-BFC7-4B6F73CAFA8B}"/>
    <dgm:cxn modelId="{E2E79E9A-D5B0-4783-BA2B-6FF63B37D3F7}" srcId="{8A870504-0ADD-43A0-99BA-F40FF8AAE5D2}" destId="{9B0C2CD5-2DF9-448A-8993-2F2C4AEFF213}" srcOrd="0" destOrd="0" parTransId="{0AA5BD37-E37F-4E46-8B9F-9FD34A2798E5}" sibTransId="{DCB936D3-DA5E-4175-9A74-856403707EB3}"/>
    <dgm:cxn modelId="{D838529E-A0AC-4349-A284-DF42FEFF5673}" srcId="{9A77F527-39AD-456A-91F5-B055FC960D73}" destId="{B38EEC43-1F09-47C6-95E6-E42BF24496D0}" srcOrd="0" destOrd="0" parTransId="{77517B4A-53A4-428C-A4E4-8C829AA5F3F6}" sibTransId="{5C81C61E-930E-49E7-83F9-272E58A45B46}"/>
    <dgm:cxn modelId="{58209FBA-341C-42D7-853A-2710E46E0BB5}" type="presOf" srcId="{8A870504-0ADD-43A0-99BA-F40FF8AAE5D2}" destId="{CF638CE6-2740-41C6-8987-66D186351084}" srcOrd="0" destOrd="0" presId="urn:microsoft.com/office/officeart/2005/8/layout/vList5"/>
    <dgm:cxn modelId="{8DE0A9BA-BABD-4151-9CB9-DCDF8CAE80FE}" srcId="{73C6ACAC-0706-4791-AEAA-4AEAB6DD9D8A}" destId="{C48072AC-4201-488F-B57F-FEF9CE3DD3EA}" srcOrd="1" destOrd="0" parTransId="{85AA4A18-5417-4533-91BE-C7D415C69595}" sibTransId="{1B9AAF6D-196F-4E3D-9A9B-E057360726D4}"/>
    <dgm:cxn modelId="{4821A8C4-8F91-4928-A92E-D6623FAA694D}" type="presOf" srcId="{C48072AC-4201-488F-B57F-FEF9CE3DD3EA}" destId="{49EE29BA-4FA5-43AB-A5F1-832C9D3183D3}" srcOrd="0" destOrd="0" presId="urn:microsoft.com/office/officeart/2005/8/layout/vList5"/>
    <dgm:cxn modelId="{D46EF1DF-CCF6-4AA0-AD7E-CC8FBF83B1CE}" type="presOf" srcId="{B38EEC43-1F09-47C6-95E6-E42BF24496D0}" destId="{C023C5C0-9B62-4391-8B11-28AB204E7087}" srcOrd="0" destOrd="0" presId="urn:microsoft.com/office/officeart/2005/8/layout/vList5"/>
    <dgm:cxn modelId="{BD0DC0EA-0216-45C0-A325-B2D893C47A0F}" type="presOf" srcId="{4D79AC11-02BF-46B0-A20A-B3D0A1179953}" destId="{B904979F-A57E-421A-AB4D-C7F6DC53DCC4}" srcOrd="0" destOrd="0" presId="urn:microsoft.com/office/officeart/2005/8/layout/vList5"/>
    <dgm:cxn modelId="{12504C7C-3FAF-4021-858F-54DA2C374684}" type="presParOf" srcId="{430819EB-AB37-42D4-805F-6267FDE610C7}" destId="{350F6385-641A-44F3-94D8-D2BB6DF844C2}" srcOrd="0" destOrd="0" presId="urn:microsoft.com/office/officeart/2005/8/layout/vList5"/>
    <dgm:cxn modelId="{EDCBCF53-2E82-4F5A-B252-63484883B210}" type="presParOf" srcId="{350F6385-641A-44F3-94D8-D2BB6DF844C2}" destId="{183FBB4A-83E6-484F-A841-EEDA77B51FC0}" srcOrd="0" destOrd="0" presId="urn:microsoft.com/office/officeart/2005/8/layout/vList5"/>
    <dgm:cxn modelId="{F3D14D91-45E1-4894-B0EB-D46B7BCDA8E0}" type="presParOf" srcId="{350F6385-641A-44F3-94D8-D2BB6DF844C2}" destId="{C023C5C0-9B62-4391-8B11-28AB204E7087}" srcOrd="1" destOrd="0" presId="urn:microsoft.com/office/officeart/2005/8/layout/vList5"/>
    <dgm:cxn modelId="{F93A0FF7-BB32-40AF-8369-DE3B97AD36B2}" type="presParOf" srcId="{430819EB-AB37-42D4-805F-6267FDE610C7}" destId="{E4D4F37A-07C4-4FD9-AF32-1AAA4109C9A0}" srcOrd="1" destOrd="0" presId="urn:microsoft.com/office/officeart/2005/8/layout/vList5"/>
    <dgm:cxn modelId="{1B394568-535C-4966-8493-EEF1179BC673}" type="presParOf" srcId="{430819EB-AB37-42D4-805F-6267FDE610C7}" destId="{3F939E52-702A-4E0A-871C-F84AB3CC20A3}" srcOrd="2" destOrd="0" presId="urn:microsoft.com/office/officeart/2005/8/layout/vList5"/>
    <dgm:cxn modelId="{ED0D5F90-2E60-438A-81AE-9383D4C7FDE7}" type="presParOf" srcId="{3F939E52-702A-4E0A-871C-F84AB3CC20A3}" destId="{49EE29BA-4FA5-43AB-A5F1-832C9D3183D3}" srcOrd="0" destOrd="0" presId="urn:microsoft.com/office/officeart/2005/8/layout/vList5"/>
    <dgm:cxn modelId="{31F7BC71-AD86-42BF-BD7A-D4154C45FEAA}" type="presParOf" srcId="{3F939E52-702A-4E0A-871C-F84AB3CC20A3}" destId="{B904979F-A57E-421A-AB4D-C7F6DC53DCC4}" srcOrd="1" destOrd="0" presId="urn:microsoft.com/office/officeart/2005/8/layout/vList5"/>
    <dgm:cxn modelId="{5EB41F81-0337-47DC-8956-013482A4C399}" type="presParOf" srcId="{430819EB-AB37-42D4-805F-6267FDE610C7}" destId="{77040D8C-2C91-4173-BC9F-282995FADA01}" srcOrd="3" destOrd="0" presId="urn:microsoft.com/office/officeart/2005/8/layout/vList5"/>
    <dgm:cxn modelId="{90D63204-8731-4F08-95C7-B762E2076ED0}" type="presParOf" srcId="{430819EB-AB37-42D4-805F-6267FDE610C7}" destId="{A7B3B1C9-84E2-4862-81F0-EFF40A391B86}" srcOrd="4" destOrd="0" presId="urn:microsoft.com/office/officeart/2005/8/layout/vList5"/>
    <dgm:cxn modelId="{C4064F12-30F0-4F52-9ACC-897479EC8847}" type="presParOf" srcId="{A7B3B1C9-84E2-4862-81F0-EFF40A391B86}" destId="{FA1B0563-C03B-4AB3-B08D-BF35DB627DE7}" srcOrd="0" destOrd="0" presId="urn:microsoft.com/office/officeart/2005/8/layout/vList5"/>
    <dgm:cxn modelId="{38FD4F91-EF35-490C-A9BD-896F85005A5D}" type="presParOf" srcId="{A7B3B1C9-84E2-4862-81F0-EFF40A391B86}" destId="{626830EF-5589-4E13-860D-074583123320}" srcOrd="1" destOrd="0" presId="urn:microsoft.com/office/officeart/2005/8/layout/vList5"/>
    <dgm:cxn modelId="{CAECDF3B-9A32-4105-BD0C-E2827FF7FAA8}" type="presParOf" srcId="{430819EB-AB37-42D4-805F-6267FDE610C7}" destId="{693E340A-9545-4C3F-9F54-11CF6C04723A}" srcOrd="5" destOrd="0" presId="urn:microsoft.com/office/officeart/2005/8/layout/vList5"/>
    <dgm:cxn modelId="{A9E72A56-ED82-4A0A-AA58-A98191F75A39}" type="presParOf" srcId="{430819EB-AB37-42D4-805F-6267FDE610C7}" destId="{CCFE1C27-7E31-4485-B38A-4472D211F662}" srcOrd="6" destOrd="0" presId="urn:microsoft.com/office/officeart/2005/8/layout/vList5"/>
    <dgm:cxn modelId="{A4A330C2-18B9-4AF1-948A-86E2BAC9063F}" type="presParOf" srcId="{CCFE1C27-7E31-4485-B38A-4472D211F662}" destId="{CF638CE6-2740-41C6-8987-66D186351084}" srcOrd="0" destOrd="0" presId="urn:microsoft.com/office/officeart/2005/8/layout/vList5"/>
    <dgm:cxn modelId="{85AE5EF1-7618-4C8E-8FCB-B3D117913C9C}" type="presParOf" srcId="{CCFE1C27-7E31-4485-B38A-4472D211F662}" destId="{AC5DEB03-F1FF-4A90-8DD9-F3CDAC05993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5BD137-8D33-4025-9EBE-31B1F66A1CA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6BD3565-6CE7-4BE9-8AA8-7F9A50C9935E}">
      <dgm:prSet phldrT="[Text]"/>
      <dgm:spPr/>
      <dgm:t>
        <a:bodyPr/>
        <a:lstStyle/>
        <a:p>
          <a:r>
            <a:rPr lang="en-IN"/>
            <a:t>Paris Agreement (2015)</a:t>
          </a:r>
        </a:p>
      </dgm:t>
    </dgm:pt>
    <dgm:pt modelId="{55329F32-629A-4613-B1D9-61690077CF46}" type="parTrans" cxnId="{DC0C5B7C-D7E8-4D35-8C8C-F04F1939E33A}">
      <dgm:prSet/>
      <dgm:spPr/>
      <dgm:t>
        <a:bodyPr/>
        <a:lstStyle/>
        <a:p>
          <a:endParaRPr lang="en-IN"/>
        </a:p>
      </dgm:t>
    </dgm:pt>
    <dgm:pt modelId="{3ABC44A8-C3C5-4649-B9DD-46543F1DC46A}" type="sibTrans" cxnId="{DC0C5B7C-D7E8-4D35-8C8C-F04F1939E33A}">
      <dgm:prSet/>
      <dgm:spPr/>
      <dgm:t>
        <a:bodyPr/>
        <a:lstStyle/>
        <a:p>
          <a:endParaRPr lang="en-IN"/>
        </a:p>
      </dgm:t>
    </dgm:pt>
    <dgm:pt modelId="{B8DD3584-DA59-4682-AC6A-25EDAF1BA73F}">
      <dgm:prSet custT="1"/>
      <dgm:spPr/>
      <dgm:t>
        <a:bodyPr/>
        <a:lstStyle/>
        <a:p>
          <a:r>
            <a:rPr lang="en-IN" sz="1800"/>
            <a:t>A legally binding international </a:t>
          </a:r>
          <a:r>
            <a:rPr lang="en-US" sz="1800"/>
            <a:t>treaty aimed at limiting global </a:t>
          </a:r>
          <a:r>
            <a:rPr lang="en-IN" sz="1800"/>
            <a:t>warming.</a:t>
          </a:r>
        </a:p>
      </dgm:t>
    </dgm:pt>
    <dgm:pt modelId="{9C865A44-B803-4C87-9E77-8A6206C98439}" type="parTrans" cxnId="{BF0DA495-E74D-4ACA-B591-28867B85827B}">
      <dgm:prSet/>
      <dgm:spPr/>
      <dgm:t>
        <a:bodyPr/>
        <a:lstStyle/>
        <a:p>
          <a:endParaRPr lang="en-IN"/>
        </a:p>
      </dgm:t>
    </dgm:pt>
    <dgm:pt modelId="{F3FD8864-5172-4F7B-9811-6B0A9CAB8E35}" type="sibTrans" cxnId="{BF0DA495-E74D-4ACA-B591-28867B85827B}">
      <dgm:prSet/>
      <dgm:spPr/>
      <dgm:t>
        <a:bodyPr/>
        <a:lstStyle/>
        <a:p>
          <a:endParaRPr lang="en-IN"/>
        </a:p>
      </dgm:t>
    </dgm:pt>
    <dgm:pt modelId="{DAEB8275-7FA7-46CD-A65F-7A6440C002BE}">
      <dgm:prSet/>
      <dgm:spPr/>
      <dgm:t>
        <a:bodyPr/>
        <a:lstStyle/>
        <a:p>
          <a:r>
            <a:rPr lang="en-IN"/>
            <a:t>Sustainable Development Goals (SDGs)</a:t>
          </a:r>
          <a:r>
            <a:rPr lang="en-US"/>
            <a:t> </a:t>
          </a:r>
          <a:endParaRPr lang="en-IN"/>
        </a:p>
      </dgm:t>
    </dgm:pt>
    <dgm:pt modelId="{F9DA0722-920A-446F-AF54-B37697987E30}" type="parTrans" cxnId="{AA1C24B2-717B-4E72-A976-77977749B17A}">
      <dgm:prSet/>
      <dgm:spPr/>
      <dgm:t>
        <a:bodyPr/>
        <a:lstStyle/>
        <a:p>
          <a:endParaRPr lang="en-IN"/>
        </a:p>
      </dgm:t>
    </dgm:pt>
    <dgm:pt modelId="{462D8B74-D3D2-4AEE-8E1D-84B9E5A92764}" type="sibTrans" cxnId="{AA1C24B2-717B-4E72-A976-77977749B17A}">
      <dgm:prSet/>
      <dgm:spPr/>
      <dgm:t>
        <a:bodyPr/>
        <a:lstStyle/>
        <a:p>
          <a:endParaRPr lang="en-IN"/>
        </a:p>
      </dgm:t>
    </dgm:pt>
    <dgm:pt modelId="{5A3A2BA5-2A34-4CB4-81AE-FD1C2D38857E}">
      <dgm:prSet custT="1"/>
      <dgm:spPr/>
      <dgm:t>
        <a:bodyPr/>
        <a:lstStyle/>
        <a:p>
          <a:r>
            <a:rPr lang="en-US" sz="1800"/>
            <a:t>These 17 global goals address </a:t>
          </a:r>
          <a:r>
            <a:rPr lang="en-IN" sz="1800"/>
            <a:t>challenges such as poverty, inequality, and climate change.</a:t>
          </a:r>
        </a:p>
      </dgm:t>
    </dgm:pt>
    <dgm:pt modelId="{116D15CA-F87E-4DA5-8A0B-3F9A28A5D13A}" type="parTrans" cxnId="{826372A6-A357-4AA5-A910-F88393D7F0AE}">
      <dgm:prSet/>
      <dgm:spPr/>
      <dgm:t>
        <a:bodyPr/>
        <a:lstStyle/>
        <a:p>
          <a:endParaRPr lang="en-IN"/>
        </a:p>
      </dgm:t>
    </dgm:pt>
    <dgm:pt modelId="{BA00E4BB-5616-444C-922C-90CDAAB50FFC}" type="sibTrans" cxnId="{826372A6-A357-4AA5-A910-F88393D7F0AE}">
      <dgm:prSet/>
      <dgm:spPr/>
      <dgm:t>
        <a:bodyPr/>
        <a:lstStyle/>
        <a:p>
          <a:endParaRPr lang="en-IN"/>
        </a:p>
      </dgm:t>
    </dgm:pt>
    <dgm:pt modelId="{4426C69E-EFA4-4D1E-96B5-0FD8047FEA15}" type="pres">
      <dgm:prSet presAssocID="{6A5BD137-8D33-4025-9EBE-31B1F66A1CAA}" presName="Name0" presStyleCnt="0">
        <dgm:presLayoutVars>
          <dgm:dir/>
          <dgm:animLvl val="lvl"/>
          <dgm:resizeHandles val="exact"/>
        </dgm:presLayoutVars>
      </dgm:prSet>
      <dgm:spPr/>
    </dgm:pt>
    <dgm:pt modelId="{975C6888-B0FB-4136-9537-7915A163E680}" type="pres">
      <dgm:prSet presAssocID="{36BD3565-6CE7-4BE9-8AA8-7F9A50C9935E}" presName="composite" presStyleCnt="0"/>
      <dgm:spPr/>
    </dgm:pt>
    <dgm:pt modelId="{8C084DF5-531E-40F7-B696-9F2D7C09D26B}" type="pres">
      <dgm:prSet presAssocID="{36BD3565-6CE7-4BE9-8AA8-7F9A50C9935E}" presName="parTx" presStyleLbl="alignNode1" presStyleIdx="0" presStyleCnt="2">
        <dgm:presLayoutVars>
          <dgm:chMax val="0"/>
          <dgm:chPref val="0"/>
          <dgm:bulletEnabled val="1"/>
        </dgm:presLayoutVars>
      </dgm:prSet>
      <dgm:spPr/>
    </dgm:pt>
    <dgm:pt modelId="{F0D7C779-7E89-43C1-A425-65BCC09534F5}" type="pres">
      <dgm:prSet presAssocID="{36BD3565-6CE7-4BE9-8AA8-7F9A50C9935E}" presName="desTx" presStyleLbl="alignAccFollowNode1" presStyleIdx="0" presStyleCnt="2">
        <dgm:presLayoutVars>
          <dgm:bulletEnabled val="1"/>
        </dgm:presLayoutVars>
      </dgm:prSet>
      <dgm:spPr/>
    </dgm:pt>
    <dgm:pt modelId="{362C4904-F8E1-4D0E-8831-825F800D2B67}" type="pres">
      <dgm:prSet presAssocID="{3ABC44A8-C3C5-4649-B9DD-46543F1DC46A}" presName="space" presStyleCnt="0"/>
      <dgm:spPr/>
    </dgm:pt>
    <dgm:pt modelId="{51081DDE-426C-4514-AE94-270D5AC64CD7}" type="pres">
      <dgm:prSet presAssocID="{DAEB8275-7FA7-46CD-A65F-7A6440C002BE}" presName="composite" presStyleCnt="0"/>
      <dgm:spPr/>
    </dgm:pt>
    <dgm:pt modelId="{CB51DC75-8F50-44E7-AB01-D241E97A9E7D}" type="pres">
      <dgm:prSet presAssocID="{DAEB8275-7FA7-46CD-A65F-7A6440C002BE}" presName="parTx" presStyleLbl="alignNode1" presStyleIdx="1" presStyleCnt="2">
        <dgm:presLayoutVars>
          <dgm:chMax val="0"/>
          <dgm:chPref val="0"/>
          <dgm:bulletEnabled val="1"/>
        </dgm:presLayoutVars>
      </dgm:prSet>
      <dgm:spPr/>
    </dgm:pt>
    <dgm:pt modelId="{574D7C00-B403-43F6-A203-BC6F7B1B358C}" type="pres">
      <dgm:prSet presAssocID="{DAEB8275-7FA7-46CD-A65F-7A6440C002BE}" presName="desTx" presStyleLbl="alignAccFollowNode1" presStyleIdx="1" presStyleCnt="2">
        <dgm:presLayoutVars>
          <dgm:bulletEnabled val="1"/>
        </dgm:presLayoutVars>
      </dgm:prSet>
      <dgm:spPr/>
    </dgm:pt>
  </dgm:ptLst>
  <dgm:cxnLst>
    <dgm:cxn modelId="{D0EA192B-991A-4F35-9D5D-4C72CDF4B17E}" type="presOf" srcId="{5A3A2BA5-2A34-4CB4-81AE-FD1C2D38857E}" destId="{574D7C00-B403-43F6-A203-BC6F7B1B358C}" srcOrd="0" destOrd="0" presId="urn:microsoft.com/office/officeart/2005/8/layout/hList1"/>
    <dgm:cxn modelId="{DC0C5B7C-D7E8-4D35-8C8C-F04F1939E33A}" srcId="{6A5BD137-8D33-4025-9EBE-31B1F66A1CAA}" destId="{36BD3565-6CE7-4BE9-8AA8-7F9A50C9935E}" srcOrd="0" destOrd="0" parTransId="{55329F32-629A-4613-B1D9-61690077CF46}" sibTransId="{3ABC44A8-C3C5-4649-B9DD-46543F1DC46A}"/>
    <dgm:cxn modelId="{BF0DA495-E74D-4ACA-B591-28867B85827B}" srcId="{36BD3565-6CE7-4BE9-8AA8-7F9A50C9935E}" destId="{B8DD3584-DA59-4682-AC6A-25EDAF1BA73F}" srcOrd="0" destOrd="0" parTransId="{9C865A44-B803-4C87-9E77-8A6206C98439}" sibTransId="{F3FD8864-5172-4F7B-9811-6B0A9CAB8E35}"/>
    <dgm:cxn modelId="{826372A6-A357-4AA5-A910-F88393D7F0AE}" srcId="{DAEB8275-7FA7-46CD-A65F-7A6440C002BE}" destId="{5A3A2BA5-2A34-4CB4-81AE-FD1C2D38857E}" srcOrd="0" destOrd="0" parTransId="{116D15CA-F87E-4DA5-8A0B-3F9A28A5D13A}" sibTransId="{BA00E4BB-5616-444C-922C-90CDAAB50FFC}"/>
    <dgm:cxn modelId="{AA1C24B2-717B-4E72-A976-77977749B17A}" srcId="{6A5BD137-8D33-4025-9EBE-31B1F66A1CAA}" destId="{DAEB8275-7FA7-46CD-A65F-7A6440C002BE}" srcOrd="1" destOrd="0" parTransId="{F9DA0722-920A-446F-AF54-B37697987E30}" sibTransId="{462D8B74-D3D2-4AEE-8E1D-84B9E5A92764}"/>
    <dgm:cxn modelId="{38BB54B5-1289-4258-8766-A79B9E690DA9}" type="presOf" srcId="{DAEB8275-7FA7-46CD-A65F-7A6440C002BE}" destId="{CB51DC75-8F50-44E7-AB01-D241E97A9E7D}" srcOrd="0" destOrd="0" presId="urn:microsoft.com/office/officeart/2005/8/layout/hList1"/>
    <dgm:cxn modelId="{55D2A3B8-C680-4B2B-ACE3-C295529E18F5}" type="presOf" srcId="{6A5BD137-8D33-4025-9EBE-31B1F66A1CAA}" destId="{4426C69E-EFA4-4D1E-96B5-0FD8047FEA15}" srcOrd="0" destOrd="0" presId="urn:microsoft.com/office/officeart/2005/8/layout/hList1"/>
    <dgm:cxn modelId="{27CCE5BA-319A-4D1B-9970-8883B8B802F2}" type="presOf" srcId="{B8DD3584-DA59-4682-AC6A-25EDAF1BA73F}" destId="{F0D7C779-7E89-43C1-A425-65BCC09534F5}" srcOrd="0" destOrd="0" presId="urn:microsoft.com/office/officeart/2005/8/layout/hList1"/>
    <dgm:cxn modelId="{F9B0B9D1-010D-41D2-888E-90EF3C9DB823}" type="presOf" srcId="{36BD3565-6CE7-4BE9-8AA8-7F9A50C9935E}" destId="{8C084DF5-531E-40F7-B696-9F2D7C09D26B}" srcOrd="0" destOrd="0" presId="urn:microsoft.com/office/officeart/2005/8/layout/hList1"/>
    <dgm:cxn modelId="{8AC32764-8270-4E16-92C6-CB579F8B33B2}" type="presParOf" srcId="{4426C69E-EFA4-4D1E-96B5-0FD8047FEA15}" destId="{975C6888-B0FB-4136-9537-7915A163E680}" srcOrd="0" destOrd="0" presId="urn:microsoft.com/office/officeart/2005/8/layout/hList1"/>
    <dgm:cxn modelId="{2D71439A-996A-4A79-9970-A936F424447D}" type="presParOf" srcId="{975C6888-B0FB-4136-9537-7915A163E680}" destId="{8C084DF5-531E-40F7-B696-9F2D7C09D26B}" srcOrd="0" destOrd="0" presId="urn:microsoft.com/office/officeart/2005/8/layout/hList1"/>
    <dgm:cxn modelId="{040BD6E8-A777-43E9-8F8C-704E13CE7603}" type="presParOf" srcId="{975C6888-B0FB-4136-9537-7915A163E680}" destId="{F0D7C779-7E89-43C1-A425-65BCC09534F5}" srcOrd="1" destOrd="0" presId="urn:microsoft.com/office/officeart/2005/8/layout/hList1"/>
    <dgm:cxn modelId="{F118878E-4643-4B2D-8AD3-3F8231DBE2AE}" type="presParOf" srcId="{4426C69E-EFA4-4D1E-96B5-0FD8047FEA15}" destId="{362C4904-F8E1-4D0E-8831-825F800D2B67}" srcOrd="1" destOrd="0" presId="urn:microsoft.com/office/officeart/2005/8/layout/hList1"/>
    <dgm:cxn modelId="{6F336D05-D576-4029-B8E4-16E730FCE339}" type="presParOf" srcId="{4426C69E-EFA4-4D1E-96B5-0FD8047FEA15}" destId="{51081DDE-426C-4514-AE94-270D5AC64CD7}" srcOrd="2" destOrd="0" presId="urn:microsoft.com/office/officeart/2005/8/layout/hList1"/>
    <dgm:cxn modelId="{2333DDB3-C541-4193-824F-29DB22DAA073}" type="presParOf" srcId="{51081DDE-426C-4514-AE94-270D5AC64CD7}" destId="{CB51DC75-8F50-44E7-AB01-D241E97A9E7D}" srcOrd="0" destOrd="0" presId="urn:microsoft.com/office/officeart/2005/8/layout/hList1"/>
    <dgm:cxn modelId="{BD60DD59-FBD6-4894-AD15-B48C540F5980}" type="presParOf" srcId="{51081DDE-426C-4514-AE94-270D5AC64CD7}" destId="{574D7C00-B403-43F6-A203-BC6F7B1B358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E58088-B72E-4C4F-861E-2D5E2351B1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C1806536-8888-4512-A617-044D42556849}">
      <dgm:prSet phldrT="[Text]" custT="1"/>
      <dgm:spPr/>
      <dgm:t>
        <a:bodyPr/>
        <a:lstStyle/>
        <a:p>
          <a:r>
            <a:rPr lang="en-IN" sz="1400"/>
            <a:t>1</a:t>
          </a:r>
        </a:p>
      </dgm:t>
    </dgm:pt>
    <dgm:pt modelId="{55DBC23C-5A60-446E-A6C5-0EB8DF36A888}" type="parTrans" cxnId="{205CDC6F-5AC0-4212-9139-D92A6D9DAD03}">
      <dgm:prSet/>
      <dgm:spPr/>
      <dgm:t>
        <a:bodyPr/>
        <a:lstStyle/>
        <a:p>
          <a:endParaRPr lang="en-IN"/>
        </a:p>
      </dgm:t>
    </dgm:pt>
    <dgm:pt modelId="{44DAF0A7-EF7A-4442-8F12-190B5EA47656}" type="sibTrans" cxnId="{205CDC6F-5AC0-4212-9139-D92A6D9DAD03}">
      <dgm:prSet/>
      <dgm:spPr/>
      <dgm:t>
        <a:bodyPr/>
        <a:lstStyle/>
        <a:p>
          <a:endParaRPr lang="en-IN"/>
        </a:p>
      </dgm:t>
    </dgm:pt>
    <dgm:pt modelId="{7AE73D4C-74C9-4768-9BC6-92285B39FDED}">
      <dgm:prSet custT="1"/>
      <dgm:spPr/>
      <dgm:t>
        <a:bodyPr/>
        <a:lstStyle/>
        <a:p>
          <a:r>
            <a:rPr lang="en-IN" sz="1400" b="1"/>
            <a:t>Environmental Preservation</a:t>
          </a:r>
        </a:p>
      </dgm:t>
    </dgm:pt>
    <dgm:pt modelId="{E9B53E39-7C7D-42E1-95EB-FA6ABC218596}" type="parTrans" cxnId="{CFAD654C-5A9B-4E2D-BA10-9BF4149E3E97}">
      <dgm:prSet/>
      <dgm:spPr/>
      <dgm:t>
        <a:bodyPr/>
        <a:lstStyle/>
        <a:p>
          <a:endParaRPr lang="en-IN"/>
        </a:p>
      </dgm:t>
    </dgm:pt>
    <dgm:pt modelId="{7A95DE69-B3DB-4BC7-89F2-0D02786708CF}" type="sibTrans" cxnId="{CFAD654C-5A9B-4E2D-BA10-9BF4149E3E97}">
      <dgm:prSet/>
      <dgm:spPr/>
      <dgm:t>
        <a:bodyPr/>
        <a:lstStyle/>
        <a:p>
          <a:endParaRPr lang="en-IN"/>
        </a:p>
      </dgm:t>
    </dgm:pt>
    <dgm:pt modelId="{3C2F31B4-0FDA-4AB4-AA3A-47476213FBB8}">
      <dgm:prSet custT="1"/>
      <dgm:spPr/>
      <dgm:t>
        <a:bodyPr/>
        <a:lstStyle/>
        <a:p>
          <a:r>
            <a:rPr lang="en-IN" sz="1400"/>
            <a:t>Sustainability ensures responsible usage of natural resources.</a:t>
          </a:r>
        </a:p>
      </dgm:t>
    </dgm:pt>
    <dgm:pt modelId="{C5E1B2B7-0E36-4BBF-B470-16B427304230}" type="parTrans" cxnId="{16FD7C98-8AE1-43E8-9A3B-411BA5EB9CC4}">
      <dgm:prSet/>
      <dgm:spPr/>
      <dgm:t>
        <a:bodyPr/>
        <a:lstStyle/>
        <a:p>
          <a:endParaRPr lang="en-IN"/>
        </a:p>
      </dgm:t>
    </dgm:pt>
    <dgm:pt modelId="{CA9D58AD-D9AD-41B1-8800-75F533676B72}" type="sibTrans" cxnId="{16FD7C98-8AE1-43E8-9A3B-411BA5EB9CC4}">
      <dgm:prSet/>
      <dgm:spPr/>
      <dgm:t>
        <a:bodyPr/>
        <a:lstStyle/>
        <a:p>
          <a:endParaRPr lang="en-IN"/>
        </a:p>
      </dgm:t>
    </dgm:pt>
    <dgm:pt modelId="{DC26FF86-D733-4DCB-904D-83856AFEA059}">
      <dgm:prSet custT="1"/>
      <dgm:spPr/>
      <dgm:t>
        <a:bodyPr/>
        <a:lstStyle/>
        <a:p>
          <a:r>
            <a:rPr lang="en-IN" sz="1400"/>
            <a:t> 2</a:t>
          </a:r>
        </a:p>
      </dgm:t>
    </dgm:pt>
    <dgm:pt modelId="{4C81A202-1FA3-439D-8D8C-7F5AC97E8775}" type="parTrans" cxnId="{F0434068-DEE3-45F7-AD36-9029DE672385}">
      <dgm:prSet/>
      <dgm:spPr/>
      <dgm:t>
        <a:bodyPr/>
        <a:lstStyle/>
        <a:p>
          <a:endParaRPr lang="en-IN"/>
        </a:p>
      </dgm:t>
    </dgm:pt>
    <dgm:pt modelId="{6E1580CC-55C8-4438-BE0F-839FE8753D0E}" type="sibTrans" cxnId="{F0434068-DEE3-45F7-AD36-9029DE672385}">
      <dgm:prSet/>
      <dgm:spPr/>
      <dgm:t>
        <a:bodyPr/>
        <a:lstStyle/>
        <a:p>
          <a:endParaRPr lang="en-IN"/>
        </a:p>
      </dgm:t>
    </dgm:pt>
    <dgm:pt modelId="{93DACB47-D3A1-4849-ABA6-B8E9714BA3D8}">
      <dgm:prSet custT="1"/>
      <dgm:spPr/>
      <dgm:t>
        <a:bodyPr/>
        <a:lstStyle/>
        <a:p>
          <a:r>
            <a:rPr lang="en-IN" sz="1400"/>
            <a:t> </a:t>
          </a:r>
          <a:r>
            <a:rPr lang="en-IN" sz="1400" b="1"/>
            <a:t>Sustainable Economic Development</a:t>
          </a:r>
        </a:p>
      </dgm:t>
    </dgm:pt>
    <dgm:pt modelId="{EFA0FFB3-C106-47FC-A457-447D9FD6D0DB}" type="parTrans" cxnId="{5FC2C1D0-7079-48FE-B289-B570105E6F31}">
      <dgm:prSet/>
      <dgm:spPr/>
      <dgm:t>
        <a:bodyPr/>
        <a:lstStyle/>
        <a:p>
          <a:endParaRPr lang="en-IN"/>
        </a:p>
      </dgm:t>
    </dgm:pt>
    <dgm:pt modelId="{3B540331-4C3F-4C83-8BC5-F41ACE533910}" type="sibTrans" cxnId="{5FC2C1D0-7079-48FE-B289-B570105E6F31}">
      <dgm:prSet/>
      <dgm:spPr/>
      <dgm:t>
        <a:bodyPr/>
        <a:lstStyle/>
        <a:p>
          <a:endParaRPr lang="en-IN"/>
        </a:p>
      </dgm:t>
    </dgm:pt>
    <dgm:pt modelId="{D535282F-C658-4982-8FFE-B955C52FE145}">
      <dgm:prSet custT="1"/>
      <dgm:spPr/>
      <dgm:t>
        <a:bodyPr/>
        <a:lstStyle/>
        <a:p>
          <a:r>
            <a:rPr lang="en-US" sz="1400"/>
            <a:t> A sustainable approach can lead to stable and enduring economic growth.</a:t>
          </a:r>
          <a:endParaRPr lang="en-IN" sz="1400"/>
        </a:p>
      </dgm:t>
    </dgm:pt>
    <dgm:pt modelId="{F78387FD-0006-4774-9DBA-2E2866BCEB78}" type="parTrans" cxnId="{DAFBE363-07F1-40FD-9479-CAE8585294F6}">
      <dgm:prSet/>
      <dgm:spPr/>
      <dgm:t>
        <a:bodyPr/>
        <a:lstStyle/>
        <a:p>
          <a:endParaRPr lang="en-IN"/>
        </a:p>
      </dgm:t>
    </dgm:pt>
    <dgm:pt modelId="{64B2FDD8-0FB7-4A38-BBCA-0A9112F4AAEB}" type="sibTrans" cxnId="{DAFBE363-07F1-40FD-9479-CAE8585294F6}">
      <dgm:prSet/>
      <dgm:spPr/>
      <dgm:t>
        <a:bodyPr/>
        <a:lstStyle/>
        <a:p>
          <a:endParaRPr lang="en-IN"/>
        </a:p>
      </dgm:t>
    </dgm:pt>
    <dgm:pt modelId="{1257F155-14DE-46A4-BAEC-685A1FE6C4DB}">
      <dgm:prSet custT="1"/>
      <dgm:spPr/>
      <dgm:t>
        <a:bodyPr/>
        <a:lstStyle/>
        <a:p>
          <a:r>
            <a:rPr lang="en-IN" sz="1400"/>
            <a:t> 3</a:t>
          </a:r>
        </a:p>
      </dgm:t>
    </dgm:pt>
    <dgm:pt modelId="{2F61564F-E3F0-445C-AF5A-F4546033E5B7}" type="parTrans" cxnId="{0AE0D82B-D8E5-4EC6-BAAB-830AB0D9E7DA}">
      <dgm:prSet/>
      <dgm:spPr/>
      <dgm:t>
        <a:bodyPr/>
        <a:lstStyle/>
        <a:p>
          <a:endParaRPr lang="en-IN"/>
        </a:p>
      </dgm:t>
    </dgm:pt>
    <dgm:pt modelId="{418CC81A-F58C-4C3E-9A2F-A838FDB97DBF}" type="sibTrans" cxnId="{0AE0D82B-D8E5-4EC6-BAAB-830AB0D9E7DA}">
      <dgm:prSet/>
      <dgm:spPr/>
      <dgm:t>
        <a:bodyPr/>
        <a:lstStyle/>
        <a:p>
          <a:endParaRPr lang="en-IN"/>
        </a:p>
      </dgm:t>
    </dgm:pt>
    <dgm:pt modelId="{9D552BD0-E3FB-4460-951F-1BF6CA476E3E}">
      <dgm:prSet custT="1"/>
      <dgm:spPr/>
      <dgm:t>
        <a:bodyPr/>
        <a:lstStyle/>
        <a:p>
          <a:r>
            <a:rPr lang="en-IN" sz="1400"/>
            <a:t> </a:t>
          </a:r>
          <a:r>
            <a:rPr lang="en-IN" sz="1400" b="1"/>
            <a:t>Equity and Social Justice</a:t>
          </a:r>
        </a:p>
      </dgm:t>
    </dgm:pt>
    <dgm:pt modelId="{7199D164-0025-48D4-8F1F-4DE45254402B}" type="parTrans" cxnId="{8765956A-BA23-48B6-ACE7-97B23CF16841}">
      <dgm:prSet/>
      <dgm:spPr/>
      <dgm:t>
        <a:bodyPr/>
        <a:lstStyle/>
        <a:p>
          <a:endParaRPr lang="en-IN"/>
        </a:p>
      </dgm:t>
    </dgm:pt>
    <dgm:pt modelId="{111C094E-5F13-4A35-8FF1-EC3F16AC2328}" type="sibTrans" cxnId="{8765956A-BA23-48B6-ACE7-97B23CF16841}">
      <dgm:prSet/>
      <dgm:spPr/>
      <dgm:t>
        <a:bodyPr/>
        <a:lstStyle/>
        <a:p>
          <a:endParaRPr lang="en-IN"/>
        </a:p>
      </dgm:t>
    </dgm:pt>
    <dgm:pt modelId="{B050D3ED-9CA3-48D3-ABE2-69D157958529}">
      <dgm:prSet custT="1"/>
      <dgm:spPr/>
      <dgm:t>
        <a:bodyPr/>
        <a:lstStyle/>
        <a:p>
          <a:r>
            <a:rPr lang="en-US" sz="1400"/>
            <a:t> Social sustainability aims to enhance the quality of life for all.</a:t>
          </a:r>
          <a:endParaRPr lang="en-IN" sz="1400"/>
        </a:p>
      </dgm:t>
    </dgm:pt>
    <dgm:pt modelId="{68DD636A-50F8-4135-82B3-05C1B9AEF054}" type="parTrans" cxnId="{EAE36CE2-969F-469B-B4EB-3C3B38F7A91B}">
      <dgm:prSet/>
      <dgm:spPr/>
      <dgm:t>
        <a:bodyPr/>
        <a:lstStyle/>
        <a:p>
          <a:endParaRPr lang="en-IN"/>
        </a:p>
      </dgm:t>
    </dgm:pt>
    <dgm:pt modelId="{477A402A-0CFF-4EC6-8619-2EA2DFD12D14}" type="sibTrans" cxnId="{EAE36CE2-969F-469B-B4EB-3C3B38F7A91B}">
      <dgm:prSet/>
      <dgm:spPr/>
      <dgm:t>
        <a:bodyPr/>
        <a:lstStyle/>
        <a:p>
          <a:endParaRPr lang="en-IN"/>
        </a:p>
      </dgm:t>
    </dgm:pt>
    <dgm:pt modelId="{591705B5-BB9A-4289-83CA-4031807BF437}">
      <dgm:prSet custT="1"/>
      <dgm:spPr/>
      <dgm:t>
        <a:bodyPr/>
        <a:lstStyle/>
        <a:p>
          <a:r>
            <a:rPr lang="en-IN" sz="1400"/>
            <a:t> 4</a:t>
          </a:r>
        </a:p>
      </dgm:t>
    </dgm:pt>
    <dgm:pt modelId="{C3E6AC47-1D32-41AC-8EFC-B7FAAC1C0A85}" type="parTrans" cxnId="{C016E477-D32B-48DD-99BA-C4F69296E438}">
      <dgm:prSet/>
      <dgm:spPr/>
      <dgm:t>
        <a:bodyPr/>
        <a:lstStyle/>
        <a:p>
          <a:endParaRPr lang="en-IN"/>
        </a:p>
      </dgm:t>
    </dgm:pt>
    <dgm:pt modelId="{E5A338DA-A10D-4BE0-91A6-573B4864577B}" type="sibTrans" cxnId="{C016E477-D32B-48DD-99BA-C4F69296E438}">
      <dgm:prSet/>
      <dgm:spPr/>
      <dgm:t>
        <a:bodyPr/>
        <a:lstStyle/>
        <a:p>
          <a:endParaRPr lang="en-IN"/>
        </a:p>
      </dgm:t>
    </dgm:pt>
    <dgm:pt modelId="{59538612-4118-4137-9A9A-C7BC8305D31C}">
      <dgm:prSet custT="1"/>
      <dgm:spPr/>
      <dgm:t>
        <a:bodyPr/>
        <a:lstStyle/>
        <a:p>
          <a:r>
            <a:rPr lang="en-IN" sz="1400"/>
            <a:t> </a:t>
          </a:r>
          <a:r>
            <a:rPr lang="en-IN" sz="1400" b="1"/>
            <a:t>Resilience and Adaptation</a:t>
          </a:r>
        </a:p>
      </dgm:t>
    </dgm:pt>
    <dgm:pt modelId="{5B7CE4A2-951E-4C00-B4F0-3EA180CE60CB}" type="parTrans" cxnId="{443D2F0E-DE0E-4663-AAB8-B897B5689E17}">
      <dgm:prSet/>
      <dgm:spPr/>
      <dgm:t>
        <a:bodyPr/>
        <a:lstStyle/>
        <a:p>
          <a:endParaRPr lang="en-IN"/>
        </a:p>
      </dgm:t>
    </dgm:pt>
    <dgm:pt modelId="{317D7059-C4E7-4EA0-8186-DC496978FA78}" type="sibTrans" cxnId="{443D2F0E-DE0E-4663-AAB8-B897B5689E17}">
      <dgm:prSet/>
      <dgm:spPr/>
      <dgm:t>
        <a:bodyPr/>
        <a:lstStyle/>
        <a:p>
          <a:endParaRPr lang="en-IN"/>
        </a:p>
      </dgm:t>
    </dgm:pt>
    <dgm:pt modelId="{84DC83FF-447C-4E53-BC0F-25BC14D25675}">
      <dgm:prSet custT="1"/>
      <dgm:spPr/>
      <dgm:t>
        <a:bodyPr/>
        <a:lstStyle/>
        <a:p>
          <a:r>
            <a:rPr lang="en-US" sz="1400"/>
            <a:t> Sustainability aids in building more resilient societies and economic systems.</a:t>
          </a:r>
          <a:endParaRPr lang="en-IN" sz="1400"/>
        </a:p>
      </dgm:t>
    </dgm:pt>
    <dgm:pt modelId="{25A21318-2491-4DD4-931E-03EBF4AA7BBF}" type="parTrans" cxnId="{D32AE160-7884-4F1E-A6CA-49F41AFFF1B4}">
      <dgm:prSet/>
      <dgm:spPr/>
      <dgm:t>
        <a:bodyPr/>
        <a:lstStyle/>
        <a:p>
          <a:endParaRPr lang="en-IN"/>
        </a:p>
      </dgm:t>
    </dgm:pt>
    <dgm:pt modelId="{082393E6-5C3D-457C-9565-97AF68C27677}" type="sibTrans" cxnId="{D32AE160-7884-4F1E-A6CA-49F41AFFF1B4}">
      <dgm:prSet/>
      <dgm:spPr/>
      <dgm:t>
        <a:bodyPr/>
        <a:lstStyle/>
        <a:p>
          <a:endParaRPr lang="en-IN"/>
        </a:p>
      </dgm:t>
    </dgm:pt>
    <dgm:pt modelId="{BFEE3378-6A43-41D7-A7A1-F5827F8BC0CE}">
      <dgm:prSet custT="1"/>
      <dgm:spPr/>
      <dgm:t>
        <a:bodyPr/>
        <a:lstStyle/>
        <a:p>
          <a:r>
            <a:rPr lang="en-IN" sz="1400"/>
            <a:t> 5</a:t>
          </a:r>
        </a:p>
      </dgm:t>
    </dgm:pt>
    <dgm:pt modelId="{C2791709-4E92-4548-9021-6CF00CA3FA07}" type="parTrans" cxnId="{DCB59F54-2DFC-483C-BB27-6BCD4CE4F211}">
      <dgm:prSet/>
      <dgm:spPr/>
      <dgm:t>
        <a:bodyPr/>
        <a:lstStyle/>
        <a:p>
          <a:endParaRPr lang="en-IN"/>
        </a:p>
      </dgm:t>
    </dgm:pt>
    <dgm:pt modelId="{1D872BAE-B033-48DF-AC36-8FA171BB83A0}" type="sibTrans" cxnId="{DCB59F54-2DFC-483C-BB27-6BCD4CE4F211}">
      <dgm:prSet/>
      <dgm:spPr/>
      <dgm:t>
        <a:bodyPr/>
        <a:lstStyle/>
        <a:p>
          <a:endParaRPr lang="en-IN"/>
        </a:p>
      </dgm:t>
    </dgm:pt>
    <dgm:pt modelId="{AB488944-6E06-4ECD-8EC3-CF0E1F964E55}">
      <dgm:prSet custT="1"/>
      <dgm:spPr/>
      <dgm:t>
        <a:bodyPr/>
        <a:lstStyle/>
        <a:p>
          <a:r>
            <a:rPr lang="en-IN" sz="1400"/>
            <a:t> </a:t>
          </a:r>
          <a:r>
            <a:rPr lang="en-IN" sz="1400" b="1"/>
            <a:t>Legacy for Future Generations</a:t>
          </a:r>
        </a:p>
      </dgm:t>
    </dgm:pt>
    <dgm:pt modelId="{0B373265-F766-441B-A3CC-366F8EB6FA75}" type="parTrans" cxnId="{383E5A14-9ACD-47BA-B8C1-F613F50C7637}">
      <dgm:prSet/>
      <dgm:spPr/>
      <dgm:t>
        <a:bodyPr/>
        <a:lstStyle/>
        <a:p>
          <a:endParaRPr lang="en-IN"/>
        </a:p>
      </dgm:t>
    </dgm:pt>
    <dgm:pt modelId="{B2C79C4E-54BD-40EF-9B92-45DDF9AFDD47}" type="sibTrans" cxnId="{383E5A14-9ACD-47BA-B8C1-F613F50C7637}">
      <dgm:prSet/>
      <dgm:spPr/>
      <dgm:t>
        <a:bodyPr/>
        <a:lstStyle/>
        <a:p>
          <a:endParaRPr lang="en-IN"/>
        </a:p>
      </dgm:t>
    </dgm:pt>
    <dgm:pt modelId="{4B673821-624B-406C-A9E7-5D89849D4496}">
      <dgm:prSet custT="1"/>
      <dgm:spPr/>
      <dgm:t>
        <a:bodyPr/>
        <a:lstStyle/>
        <a:p>
          <a:r>
            <a:rPr lang="en-US" sz="1400"/>
            <a:t> </a:t>
          </a:r>
          <a:r>
            <a:rPr lang="en-US" sz="1400" err="1"/>
            <a:t>Itʼs</a:t>
          </a:r>
          <a:r>
            <a:rPr lang="en-US" sz="1400"/>
            <a:t> crucial to meet the present needs without compromising the ability of future generations to meet </a:t>
          </a:r>
          <a:r>
            <a:rPr lang="en-IN" sz="1400"/>
            <a:t>their own needs</a:t>
          </a:r>
        </a:p>
      </dgm:t>
    </dgm:pt>
    <dgm:pt modelId="{5D28C31C-6942-4FC4-82CB-829FB91AD280}" type="parTrans" cxnId="{64DFFAC7-4660-4E37-8D54-8543BB41D77F}">
      <dgm:prSet/>
      <dgm:spPr/>
      <dgm:t>
        <a:bodyPr/>
        <a:lstStyle/>
        <a:p>
          <a:endParaRPr lang="en-IN"/>
        </a:p>
      </dgm:t>
    </dgm:pt>
    <dgm:pt modelId="{A5E19A23-BFFD-46C9-ACA5-AD93C6E1C797}" type="sibTrans" cxnId="{64DFFAC7-4660-4E37-8D54-8543BB41D77F}">
      <dgm:prSet/>
      <dgm:spPr/>
      <dgm:t>
        <a:bodyPr/>
        <a:lstStyle/>
        <a:p>
          <a:endParaRPr lang="en-IN"/>
        </a:p>
      </dgm:t>
    </dgm:pt>
    <dgm:pt modelId="{68735EF1-CE9C-41B3-B361-29EDB2EC86CD}" type="pres">
      <dgm:prSet presAssocID="{6EE58088-B72E-4C4F-861E-2D5E2351B1EC}" presName="linearFlow" presStyleCnt="0">
        <dgm:presLayoutVars>
          <dgm:dir/>
          <dgm:animLvl val="lvl"/>
          <dgm:resizeHandles val="exact"/>
        </dgm:presLayoutVars>
      </dgm:prSet>
      <dgm:spPr/>
    </dgm:pt>
    <dgm:pt modelId="{411145E3-144B-4199-B418-31D445A18703}" type="pres">
      <dgm:prSet presAssocID="{C1806536-8888-4512-A617-044D42556849}" presName="composite" presStyleCnt="0"/>
      <dgm:spPr/>
    </dgm:pt>
    <dgm:pt modelId="{F4AA8BEB-5A49-4C17-A058-6A39AE7E9E89}" type="pres">
      <dgm:prSet presAssocID="{C1806536-8888-4512-A617-044D42556849}" presName="parentText" presStyleLbl="alignNode1" presStyleIdx="0" presStyleCnt="5">
        <dgm:presLayoutVars>
          <dgm:chMax val="1"/>
          <dgm:bulletEnabled val="1"/>
        </dgm:presLayoutVars>
      </dgm:prSet>
      <dgm:spPr/>
    </dgm:pt>
    <dgm:pt modelId="{B325C16F-8C2A-4EFF-AE01-22F3E73EAE14}" type="pres">
      <dgm:prSet presAssocID="{C1806536-8888-4512-A617-044D42556849}" presName="descendantText" presStyleLbl="alignAcc1" presStyleIdx="0" presStyleCnt="5">
        <dgm:presLayoutVars>
          <dgm:bulletEnabled val="1"/>
        </dgm:presLayoutVars>
      </dgm:prSet>
      <dgm:spPr/>
    </dgm:pt>
    <dgm:pt modelId="{3C433C44-32EF-42C1-B683-42110DBE6916}" type="pres">
      <dgm:prSet presAssocID="{44DAF0A7-EF7A-4442-8F12-190B5EA47656}" presName="sp" presStyleCnt="0"/>
      <dgm:spPr/>
    </dgm:pt>
    <dgm:pt modelId="{474897DA-F817-4B22-95AA-1738494AB8E4}" type="pres">
      <dgm:prSet presAssocID="{DC26FF86-D733-4DCB-904D-83856AFEA059}" presName="composite" presStyleCnt="0"/>
      <dgm:spPr/>
    </dgm:pt>
    <dgm:pt modelId="{F1E4307E-4D50-4168-93E0-C466D92BD3D6}" type="pres">
      <dgm:prSet presAssocID="{DC26FF86-D733-4DCB-904D-83856AFEA059}" presName="parentText" presStyleLbl="alignNode1" presStyleIdx="1" presStyleCnt="5">
        <dgm:presLayoutVars>
          <dgm:chMax val="1"/>
          <dgm:bulletEnabled val="1"/>
        </dgm:presLayoutVars>
      </dgm:prSet>
      <dgm:spPr/>
    </dgm:pt>
    <dgm:pt modelId="{D2B6A219-B300-445E-90A8-ECF6290F0132}" type="pres">
      <dgm:prSet presAssocID="{DC26FF86-D733-4DCB-904D-83856AFEA059}" presName="descendantText" presStyleLbl="alignAcc1" presStyleIdx="1" presStyleCnt="5">
        <dgm:presLayoutVars>
          <dgm:bulletEnabled val="1"/>
        </dgm:presLayoutVars>
      </dgm:prSet>
      <dgm:spPr/>
    </dgm:pt>
    <dgm:pt modelId="{3C5EDEE6-2410-4EA6-8529-00AAE684ABBA}" type="pres">
      <dgm:prSet presAssocID="{6E1580CC-55C8-4438-BE0F-839FE8753D0E}" presName="sp" presStyleCnt="0"/>
      <dgm:spPr/>
    </dgm:pt>
    <dgm:pt modelId="{F9B48F2F-0239-48F8-88B9-16D9E8FFEEC9}" type="pres">
      <dgm:prSet presAssocID="{1257F155-14DE-46A4-BAEC-685A1FE6C4DB}" presName="composite" presStyleCnt="0"/>
      <dgm:spPr/>
    </dgm:pt>
    <dgm:pt modelId="{7D4BC340-B75B-4A70-BCF4-A01F15CF37D7}" type="pres">
      <dgm:prSet presAssocID="{1257F155-14DE-46A4-BAEC-685A1FE6C4DB}" presName="parentText" presStyleLbl="alignNode1" presStyleIdx="2" presStyleCnt="5">
        <dgm:presLayoutVars>
          <dgm:chMax val="1"/>
          <dgm:bulletEnabled val="1"/>
        </dgm:presLayoutVars>
      </dgm:prSet>
      <dgm:spPr/>
    </dgm:pt>
    <dgm:pt modelId="{5653FF18-664E-46E4-99DA-8B75C34A4F05}" type="pres">
      <dgm:prSet presAssocID="{1257F155-14DE-46A4-BAEC-685A1FE6C4DB}" presName="descendantText" presStyleLbl="alignAcc1" presStyleIdx="2" presStyleCnt="5">
        <dgm:presLayoutVars>
          <dgm:bulletEnabled val="1"/>
        </dgm:presLayoutVars>
      </dgm:prSet>
      <dgm:spPr/>
    </dgm:pt>
    <dgm:pt modelId="{F5CD38E1-1533-44CB-B8DF-176D608D4DED}" type="pres">
      <dgm:prSet presAssocID="{418CC81A-F58C-4C3E-9A2F-A838FDB97DBF}" presName="sp" presStyleCnt="0"/>
      <dgm:spPr/>
    </dgm:pt>
    <dgm:pt modelId="{333281E5-9686-4CC7-9BAE-9F4B24D897B0}" type="pres">
      <dgm:prSet presAssocID="{591705B5-BB9A-4289-83CA-4031807BF437}" presName="composite" presStyleCnt="0"/>
      <dgm:spPr/>
    </dgm:pt>
    <dgm:pt modelId="{E7193CDB-A0EC-42C1-88D9-747F30FF2280}" type="pres">
      <dgm:prSet presAssocID="{591705B5-BB9A-4289-83CA-4031807BF437}" presName="parentText" presStyleLbl="alignNode1" presStyleIdx="3" presStyleCnt="5">
        <dgm:presLayoutVars>
          <dgm:chMax val="1"/>
          <dgm:bulletEnabled val="1"/>
        </dgm:presLayoutVars>
      </dgm:prSet>
      <dgm:spPr/>
    </dgm:pt>
    <dgm:pt modelId="{0E3E5716-1FEC-4D46-94CD-BD58A93F654B}" type="pres">
      <dgm:prSet presAssocID="{591705B5-BB9A-4289-83CA-4031807BF437}" presName="descendantText" presStyleLbl="alignAcc1" presStyleIdx="3" presStyleCnt="5">
        <dgm:presLayoutVars>
          <dgm:bulletEnabled val="1"/>
        </dgm:presLayoutVars>
      </dgm:prSet>
      <dgm:spPr/>
    </dgm:pt>
    <dgm:pt modelId="{FDD07F40-03CA-45D9-B98F-B94C6FB63299}" type="pres">
      <dgm:prSet presAssocID="{E5A338DA-A10D-4BE0-91A6-573B4864577B}" presName="sp" presStyleCnt="0"/>
      <dgm:spPr/>
    </dgm:pt>
    <dgm:pt modelId="{B2BBE796-DB5F-49A8-8E84-21CD0F80F3C6}" type="pres">
      <dgm:prSet presAssocID="{BFEE3378-6A43-41D7-A7A1-F5827F8BC0CE}" presName="composite" presStyleCnt="0"/>
      <dgm:spPr/>
    </dgm:pt>
    <dgm:pt modelId="{196C69A8-0305-4618-9E4C-7971C08E88F5}" type="pres">
      <dgm:prSet presAssocID="{BFEE3378-6A43-41D7-A7A1-F5827F8BC0CE}" presName="parentText" presStyleLbl="alignNode1" presStyleIdx="4" presStyleCnt="5">
        <dgm:presLayoutVars>
          <dgm:chMax val="1"/>
          <dgm:bulletEnabled val="1"/>
        </dgm:presLayoutVars>
      </dgm:prSet>
      <dgm:spPr/>
    </dgm:pt>
    <dgm:pt modelId="{DE7D586C-EB25-44E1-B3EB-5DA28D4DCD6C}" type="pres">
      <dgm:prSet presAssocID="{BFEE3378-6A43-41D7-A7A1-F5827F8BC0CE}" presName="descendantText" presStyleLbl="alignAcc1" presStyleIdx="4" presStyleCnt="5">
        <dgm:presLayoutVars>
          <dgm:bulletEnabled val="1"/>
        </dgm:presLayoutVars>
      </dgm:prSet>
      <dgm:spPr/>
    </dgm:pt>
  </dgm:ptLst>
  <dgm:cxnLst>
    <dgm:cxn modelId="{443D2F0E-DE0E-4663-AAB8-B897B5689E17}" srcId="{591705B5-BB9A-4289-83CA-4031807BF437}" destId="{59538612-4118-4137-9A9A-C7BC8305D31C}" srcOrd="0" destOrd="0" parTransId="{5B7CE4A2-951E-4C00-B4F0-3EA180CE60CB}" sibTransId="{317D7059-C4E7-4EA0-8186-DC496978FA78}"/>
    <dgm:cxn modelId="{383E5A14-9ACD-47BA-B8C1-F613F50C7637}" srcId="{BFEE3378-6A43-41D7-A7A1-F5827F8BC0CE}" destId="{AB488944-6E06-4ECD-8EC3-CF0E1F964E55}" srcOrd="0" destOrd="0" parTransId="{0B373265-F766-441B-A3CC-366F8EB6FA75}" sibTransId="{B2C79C4E-54BD-40EF-9B92-45DDF9AFDD47}"/>
    <dgm:cxn modelId="{AA937D27-1661-4933-B965-60E75DF5BE54}" type="presOf" srcId="{59538612-4118-4137-9A9A-C7BC8305D31C}" destId="{0E3E5716-1FEC-4D46-94CD-BD58A93F654B}" srcOrd="0" destOrd="0" presId="urn:microsoft.com/office/officeart/2005/8/layout/chevron2"/>
    <dgm:cxn modelId="{0AE0D82B-D8E5-4EC6-BAAB-830AB0D9E7DA}" srcId="{6EE58088-B72E-4C4F-861E-2D5E2351B1EC}" destId="{1257F155-14DE-46A4-BAEC-685A1FE6C4DB}" srcOrd="2" destOrd="0" parTransId="{2F61564F-E3F0-445C-AF5A-F4546033E5B7}" sibTransId="{418CC81A-F58C-4C3E-9A2F-A838FDB97DBF}"/>
    <dgm:cxn modelId="{2ED1CB3F-C9C1-403F-98CE-BE0075D682C2}" type="presOf" srcId="{B050D3ED-9CA3-48D3-ABE2-69D157958529}" destId="{5653FF18-664E-46E4-99DA-8B75C34A4F05}" srcOrd="0" destOrd="1" presId="urn:microsoft.com/office/officeart/2005/8/layout/chevron2"/>
    <dgm:cxn modelId="{652F8A40-64C4-4A9E-B13E-4E8355EFE864}" type="presOf" srcId="{AB488944-6E06-4ECD-8EC3-CF0E1F964E55}" destId="{DE7D586C-EB25-44E1-B3EB-5DA28D4DCD6C}" srcOrd="0" destOrd="0" presId="urn:microsoft.com/office/officeart/2005/8/layout/chevron2"/>
    <dgm:cxn modelId="{AD9FBD5C-4531-485C-A45B-6FAAE203F12F}" type="presOf" srcId="{6EE58088-B72E-4C4F-861E-2D5E2351B1EC}" destId="{68735EF1-CE9C-41B3-B361-29EDB2EC86CD}" srcOrd="0" destOrd="0" presId="urn:microsoft.com/office/officeart/2005/8/layout/chevron2"/>
    <dgm:cxn modelId="{D32AE160-7884-4F1E-A6CA-49F41AFFF1B4}" srcId="{591705B5-BB9A-4289-83CA-4031807BF437}" destId="{84DC83FF-447C-4E53-BC0F-25BC14D25675}" srcOrd="1" destOrd="0" parTransId="{25A21318-2491-4DD4-931E-03EBF4AA7BBF}" sibTransId="{082393E6-5C3D-457C-9565-97AF68C27677}"/>
    <dgm:cxn modelId="{9D839462-13E7-4EA5-8DDF-14B37FE8075B}" type="presOf" srcId="{93DACB47-D3A1-4849-ABA6-B8E9714BA3D8}" destId="{D2B6A219-B300-445E-90A8-ECF6290F0132}" srcOrd="0" destOrd="0" presId="urn:microsoft.com/office/officeart/2005/8/layout/chevron2"/>
    <dgm:cxn modelId="{F8B6A963-DAEB-45A2-A617-2D78AE4AFC90}" type="presOf" srcId="{C1806536-8888-4512-A617-044D42556849}" destId="{F4AA8BEB-5A49-4C17-A058-6A39AE7E9E89}" srcOrd="0" destOrd="0" presId="urn:microsoft.com/office/officeart/2005/8/layout/chevron2"/>
    <dgm:cxn modelId="{DAFBE363-07F1-40FD-9479-CAE8585294F6}" srcId="{DC26FF86-D733-4DCB-904D-83856AFEA059}" destId="{D535282F-C658-4982-8FFE-B955C52FE145}" srcOrd="1" destOrd="0" parTransId="{F78387FD-0006-4774-9DBA-2E2866BCEB78}" sibTransId="{64B2FDD8-0FB7-4A38-BBCA-0A9112F4AAEB}"/>
    <dgm:cxn modelId="{F0434068-DEE3-45F7-AD36-9029DE672385}" srcId="{6EE58088-B72E-4C4F-861E-2D5E2351B1EC}" destId="{DC26FF86-D733-4DCB-904D-83856AFEA059}" srcOrd="1" destOrd="0" parTransId="{4C81A202-1FA3-439D-8D8C-7F5AC97E8775}" sibTransId="{6E1580CC-55C8-4438-BE0F-839FE8753D0E}"/>
    <dgm:cxn modelId="{8765956A-BA23-48B6-ACE7-97B23CF16841}" srcId="{1257F155-14DE-46A4-BAEC-685A1FE6C4DB}" destId="{9D552BD0-E3FB-4460-951F-1BF6CA476E3E}" srcOrd="0" destOrd="0" parTransId="{7199D164-0025-48D4-8F1F-4DE45254402B}" sibTransId="{111C094E-5F13-4A35-8FF1-EC3F16AC2328}"/>
    <dgm:cxn modelId="{CFAD654C-5A9B-4E2D-BA10-9BF4149E3E97}" srcId="{C1806536-8888-4512-A617-044D42556849}" destId="{7AE73D4C-74C9-4768-9BC6-92285B39FDED}" srcOrd="0" destOrd="0" parTransId="{E9B53E39-7C7D-42E1-95EB-FA6ABC218596}" sibTransId="{7A95DE69-B3DB-4BC7-89F2-0D02786708CF}"/>
    <dgm:cxn modelId="{A246864C-0BC7-44BA-B62D-79C0E74960B4}" type="presOf" srcId="{7AE73D4C-74C9-4768-9BC6-92285B39FDED}" destId="{B325C16F-8C2A-4EFF-AE01-22F3E73EAE14}" srcOrd="0" destOrd="0" presId="urn:microsoft.com/office/officeart/2005/8/layout/chevron2"/>
    <dgm:cxn modelId="{205CDC6F-5AC0-4212-9139-D92A6D9DAD03}" srcId="{6EE58088-B72E-4C4F-861E-2D5E2351B1EC}" destId="{C1806536-8888-4512-A617-044D42556849}" srcOrd="0" destOrd="0" parTransId="{55DBC23C-5A60-446E-A6C5-0EB8DF36A888}" sibTransId="{44DAF0A7-EF7A-4442-8F12-190B5EA47656}"/>
    <dgm:cxn modelId="{DCB59F54-2DFC-483C-BB27-6BCD4CE4F211}" srcId="{6EE58088-B72E-4C4F-861E-2D5E2351B1EC}" destId="{BFEE3378-6A43-41D7-A7A1-F5827F8BC0CE}" srcOrd="4" destOrd="0" parTransId="{C2791709-4E92-4548-9021-6CF00CA3FA07}" sibTransId="{1D872BAE-B033-48DF-AC36-8FA171BB83A0}"/>
    <dgm:cxn modelId="{97036456-1E49-4A87-B7BC-AF5F2482204A}" type="presOf" srcId="{DC26FF86-D733-4DCB-904D-83856AFEA059}" destId="{F1E4307E-4D50-4168-93E0-C466D92BD3D6}" srcOrd="0" destOrd="0" presId="urn:microsoft.com/office/officeart/2005/8/layout/chevron2"/>
    <dgm:cxn modelId="{F4B69057-541C-4A07-893C-B7678D6966F2}" type="presOf" srcId="{84DC83FF-447C-4E53-BC0F-25BC14D25675}" destId="{0E3E5716-1FEC-4D46-94CD-BD58A93F654B}" srcOrd="0" destOrd="1" presId="urn:microsoft.com/office/officeart/2005/8/layout/chevron2"/>
    <dgm:cxn modelId="{C016E477-D32B-48DD-99BA-C4F69296E438}" srcId="{6EE58088-B72E-4C4F-861E-2D5E2351B1EC}" destId="{591705B5-BB9A-4289-83CA-4031807BF437}" srcOrd="3" destOrd="0" parTransId="{C3E6AC47-1D32-41AC-8EFC-B7FAAC1C0A85}" sibTransId="{E5A338DA-A10D-4BE0-91A6-573B4864577B}"/>
    <dgm:cxn modelId="{73AFAD59-B994-40DD-9F25-1210658A73AE}" type="presOf" srcId="{BFEE3378-6A43-41D7-A7A1-F5827F8BC0CE}" destId="{196C69A8-0305-4618-9E4C-7971C08E88F5}" srcOrd="0" destOrd="0" presId="urn:microsoft.com/office/officeart/2005/8/layout/chevron2"/>
    <dgm:cxn modelId="{98E99596-FC68-42B2-81F6-8F96D9F47E22}" type="presOf" srcId="{4B673821-624B-406C-A9E7-5D89849D4496}" destId="{DE7D586C-EB25-44E1-B3EB-5DA28D4DCD6C}" srcOrd="0" destOrd="1" presId="urn:microsoft.com/office/officeart/2005/8/layout/chevron2"/>
    <dgm:cxn modelId="{16FD7C98-8AE1-43E8-9A3B-411BA5EB9CC4}" srcId="{C1806536-8888-4512-A617-044D42556849}" destId="{3C2F31B4-0FDA-4AB4-AA3A-47476213FBB8}" srcOrd="1" destOrd="0" parTransId="{C5E1B2B7-0E36-4BBF-B470-16B427304230}" sibTransId="{CA9D58AD-D9AD-41B1-8800-75F533676B72}"/>
    <dgm:cxn modelId="{F92912B0-32EB-443C-9708-8ADD493495F2}" type="presOf" srcId="{9D552BD0-E3FB-4460-951F-1BF6CA476E3E}" destId="{5653FF18-664E-46E4-99DA-8B75C34A4F05}" srcOrd="0" destOrd="0" presId="urn:microsoft.com/office/officeart/2005/8/layout/chevron2"/>
    <dgm:cxn modelId="{15C4C7C5-73F1-4265-9125-F1E477CD85AC}" type="presOf" srcId="{3C2F31B4-0FDA-4AB4-AA3A-47476213FBB8}" destId="{B325C16F-8C2A-4EFF-AE01-22F3E73EAE14}" srcOrd="0" destOrd="1" presId="urn:microsoft.com/office/officeart/2005/8/layout/chevron2"/>
    <dgm:cxn modelId="{64DFFAC7-4660-4E37-8D54-8543BB41D77F}" srcId="{BFEE3378-6A43-41D7-A7A1-F5827F8BC0CE}" destId="{4B673821-624B-406C-A9E7-5D89849D4496}" srcOrd="1" destOrd="0" parTransId="{5D28C31C-6942-4FC4-82CB-829FB91AD280}" sibTransId="{A5E19A23-BFFD-46C9-ACA5-AD93C6E1C797}"/>
    <dgm:cxn modelId="{5FC2C1D0-7079-48FE-B289-B570105E6F31}" srcId="{DC26FF86-D733-4DCB-904D-83856AFEA059}" destId="{93DACB47-D3A1-4849-ABA6-B8E9714BA3D8}" srcOrd="0" destOrd="0" parTransId="{EFA0FFB3-C106-47FC-A457-447D9FD6D0DB}" sibTransId="{3B540331-4C3F-4C83-8BC5-F41ACE533910}"/>
    <dgm:cxn modelId="{EAE36CE2-969F-469B-B4EB-3C3B38F7A91B}" srcId="{1257F155-14DE-46A4-BAEC-685A1FE6C4DB}" destId="{B050D3ED-9CA3-48D3-ABE2-69D157958529}" srcOrd="1" destOrd="0" parTransId="{68DD636A-50F8-4135-82B3-05C1B9AEF054}" sibTransId="{477A402A-0CFF-4EC6-8619-2EA2DFD12D14}"/>
    <dgm:cxn modelId="{3FE258E7-88B8-4DD2-ABDA-D0C71B9E68DF}" type="presOf" srcId="{D535282F-C658-4982-8FFE-B955C52FE145}" destId="{D2B6A219-B300-445E-90A8-ECF6290F0132}" srcOrd="0" destOrd="1" presId="urn:microsoft.com/office/officeart/2005/8/layout/chevron2"/>
    <dgm:cxn modelId="{4AC751EA-258D-4220-AF92-1B8F10F965F1}" type="presOf" srcId="{1257F155-14DE-46A4-BAEC-685A1FE6C4DB}" destId="{7D4BC340-B75B-4A70-BCF4-A01F15CF37D7}" srcOrd="0" destOrd="0" presId="urn:microsoft.com/office/officeart/2005/8/layout/chevron2"/>
    <dgm:cxn modelId="{CE173AEF-3F54-4934-A3C4-E049CCA47200}" type="presOf" srcId="{591705B5-BB9A-4289-83CA-4031807BF437}" destId="{E7193CDB-A0EC-42C1-88D9-747F30FF2280}" srcOrd="0" destOrd="0" presId="urn:microsoft.com/office/officeart/2005/8/layout/chevron2"/>
    <dgm:cxn modelId="{4E28821B-CA1F-4D71-AFB8-BDEA9609AA59}" type="presParOf" srcId="{68735EF1-CE9C-41B3-B361-29EDB2EC86CD}" destId="{411145E3-144B-4199-B418-31D445A18703}" srcOrd="0" destOrd="0" presId="urn:microsoft.com/office/officeart/2005/8/layout/chevron2"/>
    <dgm:cxn modelId="{991272DA-5A33-4338-B9E8-EBEFF52015DA}" type="presParOf" srcId="{411145E3-144B-4199-B418-31D445A18703}" destId="{F4AA8BEB-5A49-4C17-A058-6A39AE7E9E89}" srcOrd="0" destOrd="0" presId="urn:microsoft.com/office/officeart/2005/8/layout/chevron2"/>
    <dgm:cxn modelId="{B1984F69-72A4-495D-A98B-03270A438744}" type="presParOf" srcId="{411145E3-144B-4199-B418-31D445A18703}" destId="{B325C16F-8C2A-4EFF-AE01-22F3E73EAE14}" srcOrd="1" destOrd="0" presId="urn:microsoft.com/office/officeart/2005/8/layout/chevron2"/>
    <dgm:cxn modelId="{8F76DD84-4C90-4A49-A3E5-0C838075E9A3}" type="presParOf" srcId="{68735EF1-CE9C-41B3-B361-29EDB2EC86CD}" destId="{3C433C44-32EF-42C1-B683-42110DBE6916}" srcOrd="1" destOrd="0" presId="urn:microsoft.com/office/officeart/2005/8/layout/chevron2"/>
    <dgm:cxn modelId="{EB9F6308-98DF-4C04-A086-5A0C60F6A43A}" type="presParOf" srcId="{68735EF1-CE9C-41B3-B361-29EDB2EC86CD}" destId="{474897DA-F817-4B22-95AA-1738494AB8E4}" srcOrd="2" destOrd="0" presId="urn:microsoft.com/office/officeart/2005/8/layout/chevron2"/>
    <dgm:cxn modelId="{AC205587-98DB-4236-9DE1-28530C5F34FC}" type="presParOf" srcId="{474897DA-F817-4B22-95AA-1738494AB8E4}" destId="{F1E4307E-4D50-4168-93E0-C466D92BD3D6}" srcOrd="0" destOrd="0" presId="urn:microsoft.com/office/officeart/2005/8/layout/chevron2"/>
    <dgm:cxn modelId="{F7198FD5-18E2-4FE9-AAC2-044D80E230EC}" type="presParOf" srcId="{474897DA-F817-4B22-95AA-1738494AB8E4}" destId="{D2B6A219-B300-445E-90A8-ECF6290F0132}" srcOrd="1" destOrd="0" presId="urn:microsoft.com/office/officeart/2005/8/layout/chevron2"/>
    <dgm:cxn modelId="{D63C3A18-AD4D-43D6-BAE4-E96AAC6B9007}" type="presParOf" srcId="{68735EF1-CE9C-41B3-B361-29EDB2EC86CD}" destId="{3C5EDEE6-2410-4EA6-8529-00AAE684ABBA}" srcOrd="3" destOrd="0" presId="urn:microsoft.com/office/officeart/2005/8/layout/chevron2"/>
    <dgm:cxn modelId="{3C4D9235-2647-4712-A15E-3D0AC61BE273}" type="presParOf" srcId="{68735EF1-CE9C-41B3-B361-29EDB2EC86CD}" destId="{F9B48F2F-0239-48F8-88B9-16D9E8FFEEC9}" srcOrd="4" destOrd="0" presId="urn:microsoft.com/office/officeart/2005/8/layout/chevron2"/>
    <dgm:cxn modelId="{C49B167F-97FB-4534-A611-3CD234FEB844}" type="presParOf" srcId="{F9B48F2F-0239-48F8-88B9-16D9E8FFEEC9}" destId="{7D4BC340-B75B-4A70-BCF4-A01F15CF37D7}" srcOrd="0" destOrd="0" presId="urn:microsoft.com/office/officeart/2005/8/layout/chevron2"/>
    <dgm:cxn modelId="{67BFBE1F-2A34-4D8C-90F4-F84F7F8457D5}" type="presParOf" srcId="{F9B48F2F-0239-48F8-88B9-16D9E8FFEEC9}" destId="{5653FF18-664E-46E4-99DA-8B75C34A4F05}" srcOrd="1" destOrd="0" presId="urn:microsoft.com/office/officeart/2005/8/layout/chevron2"/>
    <dgm:cxn modelId="{BB329DE3-0060-4531-8BA8-5FB9B0DA9A8C}" type="presParOf" srcId="{68735EF1-CE9C-41B3-B361-29EDB2EC86CD}" destId="{F5CD38E1-1533-44CB-B8DF-176D608D4DED}" srcOrd="5" destOrd="0" presId="urn:microsoft.com/office/officeart/2005/8/layout/chevron2"/>
    <dgm:cxn modelId="{69482711-1814-4DBF-B65F-58482DAC3394}" type="presParOf" srcId="{68735EF1-CE9C-41B3-B361-29EDB2EC86CD}" destId="{333281E5-9686-4CC7-9BAE-9F4B24D897B0}" srcOrd="6" destOrd="0" presId="urn:microsoft.com/office/officeart/2005/8/layout/chevron2"/>
    <dgm:cxn modelId="{DB9E7CFB-DDAE-4B40-BCD1-28B876CC5325}" type="presParOf" srcId="{333281E5-9686-4CC7-9BAE-9F4B24D897B0}" destId="{E7193CDB-A0EC-42C1-88D9-747F30FF2280}" srcOrd="0" destOrd="0" presId="urn:microsoft.com/office/officeart/2005/8/layout/chevron2"/>
    <dgm:cxn modelId="{F7558BE5-C0C9-4731-AF93-920ACCC7BB2F}" type="presParOf" srcId="{333281E5-9686-4CC7-9BAE-9F4B24D897B0}" destId="{0E3E5716-1FEC-4D46-94CD-BD58A93F654B}" srcOrd="1" destOrd="0" presId="urn:microsoft.com/office/officeart/2005/8/layout/chevron2"/>
    <dgm:cxn modelId="{1A42AEF0-FC7F-414E-80EC-7C7C85C7A4D7}" type="presParOf" srcId="{68735EF1-CE9C-41B3-B361-29EDB2EC86CD}" destId="{FDD07F40-03CA-45D9-B98F-B94C6FB63299}" srcOrd="7" destOrd="0" presId="urn:microsoft.com/office/officeart/2005/8/layout/chevron2"/>
    <dgm:cxn modelId="{79F12829-F2EF-46DC-9C38-14C4277B3075}" type="presParOf" srcId="{68735EF1-CE9C-41B3-B361-29EDB2EC86CD}" destId="{B2BBE796-DB5F-49A8-8E84-21CD0F80F3C6}" srcOrd="8" destOrd="0" presId="urn:microsoft.com/office/officeart/2005/8/layout/chevron2"/>
    <dgm:cxn modelId="{E09AB86B-9E2E-4CE1-AD89-E4F60AB19886}" type="presParOf" srcId="{B2BBE796-DB5F-49A8-8E84-21CD0F80F3C6}" destId="{196C69A8-0305-4618-9E4C-7971C08E88F5}" srcOrd="0" destOrd="0" presId="urn:microsoft.com/office/officeart/2005/8/layout/chevron2"/>
    <dgm:cxn modelId="{8B716E4B-467E-42F8-9F98-5ED74554908E}" type="presParOf" srcId="{B2BBE796-DB5F-49A8-8E84-21CD0F80F3C6}" destId="{DE7D586C-EB25-44E1-B3EB-5DA28D4DCD6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2E32CE-35A8-4C27-AC0C-F259B0A6EDEB}"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IN"/>
        </a:p>
      </dgm:t>
    </dgm:pt>
    <dgm:pt modelId="{6EC490D3-3283-411C-B140-F459437AC6B1}">
      <dgm:prSet phldrT="[Text]"/>
      <dgm:spPr/>
      <dgm:t>
        <a:bodyPr/>
        <a:lstStyle/>
        <a:p>
          <a:r>
            <a:rPr lang="en-IN"/>
            <a:t>Environmental Sustainability</a:t>
          </a:r>
        </a:p>
      </dgm:t>
    </dgm:pt>
    <dgm:pt modelId="{EB9E663D-3899-4426-9C3B-91994E12B5E7}" type="parTrans" cxnId="{06FCB01F-7A79-4F43-8A77-919DD94AB868}">
      <dgm:prSet/>
      <dgm:spPr/>
      <dgm:t>
        <a:bodyPr/>
        <a:lstStyle/>
        <a:p>
          <a:endParaRPr lang="en-IN"/>
        </a:p>
      </dgm:t>
    </dgm:pt>
    <dgm:pt modelId="{881A9311-FE58-480D-8FCD-060F88E38B93}" type="sibTrans" cxnId="{06FCB01F-7A79-4F43-8A77-919DD94AB868}">
      <dgm:prSet/>
      <dgm:spPr/>
      <dgm:t>
        <a:bodyPr/>
        <a:lstStyle/>
        <a:p>
          <a:endParaRPr lang="en-IN"/>
        </a:p>
      </dgm:t>
    </dgm:pt>
    <dgm:pt modelId="{F1589E02-966F-4F0F-AF22-6AA26BF2A129}">
      <dgm:prSet/>
      <dgm:spPr/>
      <dgm:t>
        <a:bodyPr/>
        <a:lstStyle/>
        <a:p>
          <a:r>
            <a:rPr lang="en-US"/>
            <a:t> Focuses on the conservation of </a:t>
          </a:r>
          <a:r>
            <a:rPr lang="en-IN"/>
            <a:t>biodiversity without foregoing economic and social progress.</a:t>
          </a:r>
        </a:p>
      </dgm:t>
    </dgm:pt>
    <dgm:pt modelId="{7EDB3BB2-728E-423F-8B8B-681A69B98132}" type="parTrans" cxnId="{71121216-38A4-4E9B-BFCA-224A3387138A}">
      <dgm:prSet/>
      <dgm:spPr/>
      <dgm:t>
        <a:bodyPr/>
        <a:lstStyle/>
        <a:p>
          <a:endParaRPr lang="en-IN"/>
        </a:p>
      </dgm:t>
    </dgm:pt>
    <dgm:pt modelId="{A2B58815-C494-4089-9F33-9B05143C1CA0}" type="sibTrans" cxnId="{71121216-38A4-4E9B-BFCA-224A3387138A}">
      <dgm:prSet/>
      <dgm:spPr/>
      <dgm:t>
        <a:bodyPr/>
        <a:lstStyle/>
        <a:p>
          <a:endParaRPr lang="en-IN"/>
        </a:p>
      </dgm:t>
    </dgm:pt>
    <dgm:pt modelId="{BDA6B9B7-E593-4BD0-8B02-E69727A01FC2}">
      <dgm:prSet/>
      <dgm:spPr/>
      <dgm:t>
        <a:bodyPr/>
        <a:lstStyle/>
        <a:p>
          <a:r>
            <a:rPr lang="en-IN"/>
            <a:t>Economic Sustainability</a:t>
          </a:r>
        </a:p>
      </dgm:t>
    </dgm:pt>
    <dgm:pt modelId="{0522EB1A-FB1F-454F-88CA-0FD0045A6065}" type="sibTrans" cxnId="{B2AAE390-A0DE-4EA5-B6DE-74520CFEB491}">
      <dgm:prSet/>
      <dgm:spPr/>
      <dgm:t>
        <a:bodyPr/>
        <a:lstStyle/>
        <a:p>
          <a:endParaRPr lang="en-IN"/>
        </a:p>
      </dgm:t>
    </dgm:pt>
    <dgm:pt modelId="{27F07843-0C85-48DC-A1CB-4E9125FD2201}" type="parTrans" cxnId="{B2AAE390-A0DE-4EA5-B6DE-74520CFEB491}">
      <dgm:prSet/>
      <dgm:spPr/>
      <dgm:t>
        <a:bodyPr/>
        <a:lstStyle/>
        <a:p>
          <a:endParaRPr lang="en-IN"/>
        </a:p>
      </dgm:t>
    </dgm:pt>
    <dgm:pt modelId="{D8B1807D-BD1B-4FA7-8C65-ED5411A99533}">
      <dgm:prSet/>
      <dgm:spPr/>
      <dgm:t>
        <a:bodyPr/>
        <a:lstStyle/>
        <a:p>
          <a:r>
            <a:rPr lang="en-IN"/>
            <a:t>Social Sustainability</a:t>
          </a:r>
        </a:p>
      </dgm:t>
    </dgm:pt>
    <dgm:pt modelId="{7A3D03E6-0D67-4F62-BC9F-535CBCD4210E}" type="sibTrans" cxnId="{849B56A5-9DB2-4B38-80F6-E0036DB10169}">
      <dgm:prSet/>
      <dgm:spPr/>
      <dgm:t>
        <a:bodyPr/>
        <a:lstStyle/>
        <a:p>
          <a:endParaRPr lang="en-IN"/>
        </a:p>
      </dgm:t>
    </dgm:pt>
    <dgm:pt modelId="{4CB8E4E3-0EE8-42AB-8705-13A35EDB5E57}" type="parTrans" cxnId="{849B56A5-9DB2-4B38-80F6-E0036DB10169}">
      <dgm:prSet/>
      <dgm:spPr/>
      <dgm:t>
        <a:bodyPr/>
        <a:lstStyle/>
        <a:p>
          <a:endParaRPr lang="en-IN"/>
        </a:p>
      </dgm:t>
    </dgm:pt>
    <dgm:pt modelId="{1F9B2F2C-DD20-4B1E-86CF-618AA0AE7BBB}">
      <dgm:prSet/>
      <dgm:spPr/>
      <dgm:t>
        <a:bodyPr/>
        <a:lstStyle/>
        <a:p>
          <a:r>
            <a:rPr lang="en-US"/>
            <a:t> Has the goal of strengthening the cohesion and stability of specific </a:t>
          </a:r>
          <a:r>
            <a:rPr lang="en-IN"/>
            <a:t>social groups.</a:t>
          </a:r>
        </a:p>
      </dgm:t>
    </dgm:pt>
    <dgm:pt modelId="{C4115B6D-4D38-45C9-93EF-8F156DBB1E4D}" type="sibTrans" cxnId="{D2F4E518-B1D6-40DF-A827-A08794ECF565}">
      <dgm:prSet/>
      <dgm:spPr/>
      <dgm:t>
        <a:bodyPr/>
        <a:lstStyle/>
        <a:p>
          <a:endParaRPr lang="en-IN"/>
        </a:p>
      </dgm:t>
    </dgm:pt>
    <dgm:pt modelId="{16ABCE9B-D12F-4144-870F-9F6B96C43CC7}" type="parTrans" cxnId="{D2F4E518-B1D6-40DF-A827-A08794ECF565}">
      <dgm:prSet/>
      <dgm:spPr/>
      <dgm:t>
        <a:bodyPr/>
        <a:lstStyle/>
        <a:p>
          <a:endParaRPr lang="en-IN"/>
        </a:p>
      </dgm:t>
    </dgm:pt>
    <dgm:pt modelId="{19537699-8959-43D2-91BC-169F03AA01D0}">
      <dgm:prSet/>
      <dgm:spPr/>
      <dgm:t>
        <a:bodyPr/>
        <a:lstStyle/>
        <a:p>
          <a:r>
            <a:rPr lang="en-US"/>
            <a:t> Refers to the organization's ability to </a:t>
          </a:r>
          <a:r>
            <a:rPr lang="en-IN"/>
            <a:t>manage its resources and </a:t>
          </a:r>
          <a:r>
            <a:rPr lang="en-US"/>
            <a:t>responsibly generate profits in the </a:t>
          </a:r>
          <a:r>
            <a:rPr lang="en-IN"/>
            <a:t>long term.</a:t>
          </a:r>
        </a:p>
      </dgm:t>
    </dgm:pt>
    <dgm:pt modelId="{8F06902C-C013-4579-8887-A9F0C7E06488}" type="parTrans" cxnId="{C48723F0-9AEA-4F19-BA83-D155AB115BE3}">
      <dgm:prSet/>
      <dgm:spPr/>
      <dgm:t>
        <a:bodyPr/>
        <a:lstStyle/>
        <a:p>
          <a:endParaRPr lang="en-IN"/>
        </a:p>
      </dgm:t>
    </dgm:pt>
    <dgm:pt modelId="{DF8076BD-2675-4114-A86F-236A800A95BC}" type="sibTrans" cxnId="{C48723F0-9AEA-4F19-BA83-D155AB115BE3}">
      <dgm:prSet/>
      <dgm:spPr/>
      <dgm:t>
        <a:bodyPr/>
        <a:lstStyle/>
        <a:p>
          <a:endParaRPr lang="en-IN"/>
        </a:p>
      </dgm:t>
    </dgm:pt>
    <dgm:pt modelId="{036261D3-5212-4303-9328-FECD3CE3C1A8}" type="pres">
      <dgm:prSet presAssocID="{E12E32CE-35A8-4C27-AC0C-F259B0A6EDEB}" presName="Name0" presStyleCnt="0">
        <dgm:presLayoutVars>
          <dgm:chMax/>
          <dgm:chPref/>
          <dgm:dir/>
        </dgm:presLayoutVars>
      </dgm:prSet>
      <dgm:spPr/>
    </dgm:pt>
    <dgm:pt modelId="{8DA5009D-C157-4AF4-9C2B-003BAECF27E0}" type="pres">
      <dgm:prSet presAssocID="{6EC490D3-3283-411C-B140-F459437AC6B1}" presName="composite" presStyleCnt="0">
        <dgm:presLayoutVars>
          <dgm:chMax val="1"/>
          <dgm:chPref val="1"/>
        </dgm:presLayoutVars>
      </dgm:prSet>
      <dgm:spPr/>
    </dgm:pt>
    <dgm:pt modelId="{77C23D1D-0BD9-461D-BEEC-5E7FAFB4C8DA}" type="pres">
      <dgm:prSet presAssocID="{6EC490D3-3283-411C-B140-F459437AC6B1}" presName="Accent" presStyleLbl="trAlignAcc1" presStyleIdx="0" presStyleCnt="3">
        <dgm:presLayoutVars>
          <dgm:chMax val="0"/>
          <dgm:chPref val="0"/>
        </dgm:presLayoutVars>
      </dgm:prSet>
      <dgm:spPr/>
    </dgm:pt>
    <dgm:pt modelId="{4DAC049D-CDD3-470A-A5DB-4476B3332FBC}" type="pres">
      <dgm:prSet presAssocID="{6EC490D3-3283-411C-B140-F459437AC6B1}"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31E31698-4752-4A39-B58D-01541D529EF2}" type="pres">
      <dgm:prSet presAssocID="{6EC490D3-3283-411C-B140-F459437AC6B1}" presName="ChildComposite" presStyleCnt="0"/>
      <dgm:spPr/>
    </dgm:pt>
    <dgm:pt modelId="{3EE99AF3-AB0F-44A7-ACCE-2C7A9FD8DE9D}" type="pres">
      <dgm:prSet presAssocID="{6EC490D3-3283-411C-B140-F459437AC6B1}" presName="Child" presStyleLbl="node1" presStyleIdx="0" presStyleCnt="3">
        <dgm:presLayoutVars>
          <dgm:chMax val="0"/>
          <dgm:chPref val="0"/>
          <dgm:bulletEnabled val="1"/>
        </dgm:presLayoutVars>
      </dgm:prSet>
      <dgm:spPr/>
    </dgm:pt>
    <dgm:pt modelId="{416B4BBA-53FF-497E-BF15-1C32A39849B2}" type="pres">
      <dgm:prSet presAssocID="{6EC490D3-3283-411C-B140-F459437AC6B1}" presName="Parent" presStyleLbl="revTx" presStyleIdx="0" presStyleCnt="3">
        <dgm:presLayoutVars>
          <dgm:chMax val="1"/>
          <dgm:chPref val="0"/>
          <dgm:bulletEnabled val="1"/>
        </dgm:presLayoutVars>
      </dgm:prSet>
      <dgm:spPr/>
    </dgm:pt>
    <dgm:pt modelId="{CA5478C3-BEC8-4A80-B53C-016EEF4010A5}" type="pres">
      <dgm:prSet presAssocID="{881A9311-FE58-480D-8FCD-060F88E38B93}" presName="sibTrans" presStyleCnt="0"/>
      <dgm:spPr/>
    </dgm:pt>
    <dgm:pt modelId="{DAC2B263-AB7C-496F-9D70-EBDE73ACDB15}" type="pres">
      <dgm:prSet presAssocID="{BDA6B9B7-E593-4BD0-8B02-E69727A01FC2}" presName="composite" presStyleCnt="0">
        <dgm:presLayoutVars>
          <dgm:chMax val="1"/>
          <dgm:chPref val="1"/>
        </dgm:presLayoutVars>
      </dgm:prSet>
      <dgm:spPr/>
    </dgm:pt>
    <dgm:pt modelId="{B2002E79-77C2-4B28-A862-F00D5F100069}" type="pres">
      <dgm:prSet presAssocID="{BDA6B9B7-E593-4BD0-8B02-E69727A01FC2}" presName="Accent" presStyleLbl="trAlignAcc1" presStyleIdx="1" presStyleCnt="3">
        <dgm:presLayoutVars>
          <dgm:chMax val="0"/>
          <dgm:chPref val="0"/>
        </dgm:presLayoutVars>
      </dgm:prSet>
      <dgm:spPr/>
    </dgm:pt>
    <dgm:pt modelId="{911AB64B-466C-4DDC-9A89-A1F29D1348C7}" type="pres">
      <dgm:prSet presAssocID="{BDA6B9B7-E593-4BD0-8B02-E69727A01FC2}" presName="Image" presStyleLbl="alignImgPlace1" presStyleIdx="1" presStyleCnt="3">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385BBC29-E513-4E1A-A3A6-626B5C1D8CE1}" type="pres">
      <dgm:prSet presAssocID="{BDA6B9B7-E593-4BD0-8B02-E69727A01FC2}" presName="ChildComposite" presStyleCnt="0"/>
      <dgm:spPr/>
    </dgm:pt>
    <dgm:pt modelId="{458DD0A0-D24D-4440-AD73-B824DDE3C8A1}" type="pres">
      <dgm:prSet presAssocID="{BDA6B9B7-E593-4BD0-8B02-E69727A01FC2}" presName="Child" presStyleLbl="node1" presStyleIdx="1" presStyleCnt="3">
        <dgm:presLayoutVars>
          <dgm:chMax val="0"/>
          <dgm:chPref val="0"/>
          <dgm:bulletEnabled val="1"/>
        </dgm:presLayoutVars>
      </dgm:prSet>
      <dgm:spPr/>
    </dgm:pt>
    <dgm:pt modelId="{BA68BF55-71AA-4FAA-828D-926D4AE29E80}" type="pres">
      <dgm:prSet presAssocID="{BDA6B9B7-E593-4BD0-8B02-E69727A01FC2}" presName="Parent" presStyleLbl="revTx" presStyleIdx="1" presStyleCnt="3">
        <dgm:presLayoutVars>
          <dgm:chMax val="1"/>
          <dgm:chPref val="0"/>
          <dgm:bulletEnabled val="1"/>
        </dgm:presLayoutVars>
      </dgm:prSet>
      <dgm:spPr/>
    </dgm:pt>
    <dgm:pt modelId="{47987683-DA0F-4ED0-8775-C289893D7ECA}" type="pres">
      <dgm:prSet presAssocID="{0522EB1A-FB1F-454F-88CA-0FD0045A6065}" presName="sibTrans" presStyleCnt="0"/>
      <dgm:spPr/>
    </dgm:pt>
    <dgm:pt modelId="{E7FD2678-46C2-4259-8498-4FB08323C177}" type="pres">
      <dgm:prSet presAssocID="{D8B1807D-BD1B-4FA7-8C65-ED5411A99533}" presName="composite" presStyleCnt="0">
        <dgm:presLayoutVars>
          <dgm:chMax val="1"/>
          <dgm:chPref val="1"/>
        </dgm:presLayoutVars>
      </dgm:prSet>
      <dgm:spPr/>
    </dgm:pt>
    <dgm:pt modelId="{9BCC12E9-E6E6-4BB7-8BD4-852AA21C4A3A}" type="pres">
      <dgm:prSet presAssocID="{D8B1807D-BD1B-4FA7-8C65-ED5411A99533}" presName="Accent" presStyleLbl="trAlignAcc1" presStyleIdx="2" presStyleCnt="3">
        <dgm:presLayoutVars>
          <dgm:chMax val="0"/>
          <dgm:chPref val="0"/>
        </dgm:presLayoutVars>
      </dgm:prSet>
      <dgm:spPr/>
    </dgm:pt>
    <dgm:pt modelId="{2973158B-5BB3-4886-BFC3-EC8BF54EC0EB}" type="pres">
      <dgm:prSet presAssocID="{D8B1807D-BD1B-4FA7-8C65-ED5411A99533}"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CD351268-BEB2-4011-AF64-2202E0C30437}" type="pres">
      <dgm:prSet presAssocID="{D8B1807D-BD1B-4FA7-8C65-ED5411A99533}" presName="ChildComposite" presStyleCnt="0"/>
      <dgm:spPr/>
    </dgm:pt>
    <dgm:pt modelId="{AE1B2510-6D21-4466-B267-1EDFF5DE0A37}" type="pres">
      <dgm:prSet presAssocID="{D8B1807D-BD1B-4FA7-8C65-ED5411A99533}" presName="Child" presStyleLbl="node1" presStyleIdx="2" presStyleCnt="3">
        <dgm:presLayoutVars>
          <dgm:chMax val="0"/>
          <dgm:chPref val="0"/>
          <dgm:bulletEnabled val="1"/>
        </dgm:presLayoutVars>
      </dgm:prSet>
      <dgm:spPr/>
    </dgm:pt>
    <dgm:pt modelId="{72A7CDA5-52B0-40D2-A6BF-142BE9847475}" type="pres">
      <dgm:prSet presAssocID="{D8B1807D-BD1B-4FA7-8C65-ED5411A99533}" presName="Parent" presStyleLbl="revTx" presStyleIdx="2" presStyleCnt="3">
        <dgm:presLayoutVars>
          <dgm:chMax val="1"/>
          <dgm:chPref val="0"/>
          <dgm:bulletEnabled val="1"/>
        </dgm:presLayoutVars>
      </dgm:prSet>
      <dgm:spPr/>
    </dgm:pt>
  </dgm:ptLst>
  <dgm:cxnLst>
    <dgm:cxn modelId="{1796C701-1B97-4DC2-9ADC-35416A4A8EFC}" type="presOf" srcId="{D8B1807D-BD1B-4FA7-8C65-ED5411A99533}" destId="{72A7CDA5-52B0-40D2-A6BF-142BE9847475}" srcOrd="0" destOrd="0" presId="urn:microsoft.com/office/officeart/2008/layout/CaptionedPictures"/>
    <dgm:cxn modelId="{83F4BC0B-9BE9-4AE4-A9DC-C89B0E3E9113}" type="presOf" srcId="{6EC490D3-3283-411C-B140-F459437AC6B1}" destId="{416B4BBA-53FF-497E-BF15-1C32A39849B2}" srcOrd="0" destOrd="0" presId="urn:microsoft.com/office/officeart/2008/layout/CaptionedPictures"/>
    <dgm:cxn modelId="{BD1DCC0F-706B-4E78-8FCE-D6FF5A71AA8A}" type="presOf" srcId="{19537699-8959-43D2-91BC-169F03AA01D0}" destId="{458DD0A0-D24D-4440-AD73-B824DDE3C8A1}" srcOrd="0" destOrd="0" presId="urn:microsoft.com/office/officeart/2008/layout/CaptionedPictures"/>
    <dgm:cxn modelId="{282F4F11-F6EB-49EC-BA6C-BE73F6255A2A}" type="presOf" srcId="{E12E32CE-35A8-4C27-AC0C-F259B0A6EDEB}" destId="{036261D3-5212-4303-9328-FECD3CE3C1A8}" srcOrd="0" destOrd="0" presId="urn:microsoft.com/office/officeart/2008/layout/CaptionedPictures"/>
    <dgm:cxn modelId="{71121216-38A4-4E9B-BFCA-224A3387138A}" srcId="{6EC490D3-3283-411C-B140-F459437AC6B1}" destId="{F1589E02-966F-4F0F-AF22-6AA26BF2A129}" srcOrd="0" destOrd="0" parTransId="{7EDB3BB2-728E-423F-8B8B-681A69B98132}" sibTransId="{A2B58815-C494-4089-9F33-9B05143C1CA0}"/>
    <dgm:cxn modelId="{D2F4E518-B1D6-40DF-A827-A08794ECF565}" srcId="{D8B1807D-BD1B-4FA7-8C65-ED5411A99533}" destId="{1F9B2F2C-DD20-4B1E-86CF-618AA0AE7BBB}" srcOrd="0" destOrd="0" parTransId="{16ABCE9B-D12F-4144-870F-9F6B96C43CC7}" sibTransId="{C4115B6D-4D38-45C9-93EF-8F156DBB1E4D}"/>
    <dgm:cxn modelId="{06FCB01F-7A79-4F43-8A77-919DD94AB868}" srcId="{E12E32CE-35A8-4C27-AC0C-F259B0A6EDEB}" destId="{6EC490D3-3283-411C-B140-F459437AC6B1}" srcOrd="0" destOrd="0" parTransId="{EB9E663D-3899-4426-9C3B-91994E12B5E7}" sibTransId="{881A9311-FE58-480D-8FCD-060F88E38B93}"/>
    <dgm:cxn modelId="{0B9DF48B-642C-4C04-B322-7B54B93580FA}" type="presOf" srcId="{BDA6B9B7-E593-4BD0-8B02-E69727A01FC2}" destId="{BA68BF55-71AA-4FAA-828D-926D4AE29E80}" srcOrd="0" destOrd="0" presId="urn:microsoft.com/office/officeart/2008/layout/CaptionedPictures"/>
    <dgm:cxn modelId="{B2AAE390-A0DE-4EA5-B6DE-74520CFEB491}" srcId="{E12E32CE-35A8-4C27-AC0C-F259B0A6EDEB}" destId="{BDA6B9B7-E593-4BD0-8B02-E69727A01FC2}" srcOrd="1" destOrd="0" parTransId="{27F07843-0C85-48DC-A1CB-4E9125FD2201}" sibTransId="{0522EB1A-FB1F-454F-88CA-0FD0045A6065}"/>
    <dgm:cxn modelId="{849B56A5-9DB2-4B38-80F6-E0036DB10169}" srcId="{E12E32CE-35A8-4C27-AC0C-F259B0A6EDEB}" destId="{D8B1807D-BD1B-4FA7-8C65-ED5411A99533}" srcOrd="2" destOrd="0" parTransId="{4CB8E4E3-0EE8-42AB-8705-13A35EDB5E57}" sibTransId="{7A3D03E6-0D67-4F62-BC9F-535CBCD4210E}"/>
    <dgm:cxn modelId="{76C6A9BF-3FFB-4F67-A134-4634658E49A3}" type="presOf" srcId="{1F9B2F2C-DD20-4B1E-86CF-618AA0AE7BBB}" destId="{AE1B2510-6D21-4466-B267-1EDFF5DE0A37}" srcOrd="0" destOrd="0" presId="urn:microsoft.com/office/officeart/2008/layout/CaptionedPictures"/>
    <dgm:cxn modelId="{C48723F0-9AEA-4F19-BA83-D155AB115BE3}" srcId="{BDA6B9B7-E593-4BD0-8B02-E69727A01FC2}" destId="{19537699-8959-43D2-91BC-169F03AA01D0}" srcOrd="0" destOrd="0" parTransId="{8F06902C-C013-4579-8887-A9F0C7E06488}" sibTransId="{DF8076BD-2675-4114-A86F-236A800A95BC}"/>
    <dgm:cxn modelId="{21B5A5F8-88F2-45B9-8D59-B17CBCF9E799}" type="presOf" srcId="{F1589E02-966F-4F0F-AF22-6AA26BF2A129}" destId="{3EE99AF3-AB0F-44A7-ACCE-2C7A9FD8DE9D}" srcOrd="0" destOrd="0" presId="urn:microsoft.com/office/officeart/2008/layout/CaptionedPictures"/>
    <dgm:cxn modelId="{1DD20A20-3637-4ECE-BC97-8D98B2E782C9}" type="presParOf" srcId="{036261D3-5212-4303-9328-FECD3CE3C1A8}" destId="{8DA5009D-C157-4AF4-9C2B-003BAECF27E0}" srcOrd="0" destOrd="0" presId="urn:microsoft.com/office/officeart/2008/layout/CaptionedPictures"/>
    <dgm:cxn modelId="{C535D1F1-C4E1-4B49-823A-16FAE07DB921}" type="presParOf" srcId="{8DA5009D-C157-4AF4-9C2B-003BAECF27E0}" destId="{77C23D1D-0BD9-461D-BEEC-5E7FAFB4C8DA}" srcOrd="0" destOrd="0" presId="urn:microsoft.com/office/officeart/2008/layout/CaptionedPictures"/>
    <dgm:cxn modelId="{88DE6D4D-FE51-4B7C-9B46-0875BC7D707F}" type="presParOf" srcId="{8DA5009D-C157-4AF4-9C2B-003BAECF27E0}" destId="{4DAC049D-CDD3-470A-A5DB-4476B3332FBC}" srcOrd="1" destOrd="0" presId="urn:microsoft.com/office/officeart/2008/layout/CaptionedPictures"/>
    <dgm:cxn modelId="{CC8250FD-A0B4-4941-8E20-58A2CE3690AD}" type="presParOf" srcId="{8DA5009D-C157-4AF4-9C2B-003BAECF27E0}" destId="{31E31698-4752-4A39-B58D-01541D529EF2}" srcOrd="2" destOrd="0" presId="urn:microsoft.com/office/officeart/2008/layout/CaptionedPictures"/>
    <dgm:cxn modelId="{4E10485C-FA5F-46C9-8553-AAAAFE1CB62A}" type="presParOf" srcId="{31E31698-4752-4A39-B58D-01541D529EF2}" destId="{3EE99AF3-AB0F-44A7-ACCE-2C7A9FD8DE9D}" srcOrd="0" destOrd="0" presId="urn:microsoft.com/office/officeart/2008/layout/CaptionedPictures"/>
    <dgm:cxn modelId="{B0F1F989-9377-4CEA-9F2A-F88D1B06DBF0}" type="presParOf" srcId="{31E31698-4752-4A39-B58D-01541D529EF2}" destId="{416B4BBA-53FF-497E-BF15-1C32A39849B2}" srcOrd="1" destOrd="0" presId="urn:microsoft.com/office/officeart/2008/layout/CaptionedPictures"/>
    <dgm:cxn modelId="{FD870D5E-6D05-4400-87B3-511636C1F1C5}" type="presParOf" srcId="{036261D3-5212-4303-9328-FECD3CE3C1A8}" destId="{CA5478C3-BEC8-4A80-B53C-016EEF4010A5}" srcOrd="1" destOrd="0" presId="urn:microsoft.com/office/officeart/2008/layout/CaptionedPictures"/>
    <dgm:cxn modelId="{6BF18B93-7811-437F-9FC0-67C07EC9B583}" type="presParOf" srcId="{036261D3-5212-4303-9328-FECD3CE3C1A8}" destId="{DAC2B263-AB7C-496F-9D70-EBDE73ACDB15}" srcOrd="2" destOrd="0" presId="urn:microsoft.com/office/officeart/2008/layout/CaptionedPictures"/>
    <dgm:cxn modelId="{323E3900-ED59-4CA9-96FA-C2EF3C5C1598}" type="presParOf" srcId="{DAC2B263-AB7C-496F-9D70-EBDE73ACDB15}" destId="{B2002E79-77C2-4B28-A862-F00D5F100069}" srcOrd="0" destOrd="0" presId="urn:microsoft.com/office/officeart/2008/layout/CaptionedPictures"/>
    <dgm:cxn modelId="{B6E5C89D-5148-4041-830B-445450D8E797}" type="presParOf" srcId="{DAC2B263-AB7C-496F-9D70-EBDE73ACDB15}" destId="{911AB64B-466C-4DDC-9A89-A1F29D1348C7}" srcOrd="1" destOrd="0" presId="urn:microsoft.com/office/officeart/2008/layout/CaptionedPictures"/>
    <dgm:cxn modelId="{84A1B0A9-A27E-4104-850D-52D7A80CE1F6}" type="presParOf" srcId="{DAC2B263-AB7C-496F-9D70-EBDE73ACDB15}" destId="{385BBC29-E513-4E1A-A3A6-626B5C1D8CE1}" srcOrd="2" destOrd="0" presId="urn:microsoft.com/office/officeart/2008/layout/CaptionedPictures"/>
    <dgm:cxn modelId="{0300D39D-0EB0-47E7-A507-CC74B83AEF4E}" type="presParOf" srcId="{385BBC29-E513-4E1A-A3A6-626B5C1D8CE1}" destId="{458DD0A0-D24D-4440-AD73-B824DDE3C8A1}" srcOrd="0" destOrd="0" presId="urn:microsoft.com/office/officeart/2008/layout/CaptionedPictures"/>
    <dgm:cxn modelId="{16AB636E-ABEC-49DF-92AF-ED07E90E78E6}" type="presParOf" srcId="{385BBC29-E513-4E1A-A3A6-626B5C1D8CE1}" destId="{BA68BF55-71AA-4FAA-828D-926D4AE29E80}" srcOrd="1" destOrd="0" presId="urn:microsoft.com/office/officeart/2008/layout/CaptionedPictures"/>
    <dgm:cxn modelId="{BD22C1D4-C4BA-43CB-9EE4-09E3A6DEF787}" type="presParOf" srcId="{036261D3-5212-4303-9328-FECD3CE3C1A8}" destId="{47987683-DA0F-4ED0-8775-C289893D7ECA}" srcOrd="3" destOrd="0" presId="urn:microsoft.com/office/officeart/2008/layout/CaptionedPictures"/>
    <dgm:cxn modelId="{03160259-CAD8-485B-94B0-52A553BD0E9F}" type="presParOf" srcId="{036261D3-5212-4303-9328-FECD3CE3C1A8}" destId="{E7FD2678-46C2-4259-8498-4FB08323C177}" srcOrd="4" destOrd="0" presId="urn:microsoft.com/office/officeart/2008/layout/CaptionedPictures"/>
    <dgm:cxn modelId="{B9C68A16-78B0-4194-90DE-DBF96B3F15E7}" type="presParOf" srcId="{E7FD2678-46C2-4259-8498-4FB08323C177}" destId="{9BCC12E9-E6E6-4BB7-8BD4-852AA21C4A3A}" srcOrd="0" destOrd="0" presId="urn:microsoft.com/office/officeart/2008/layout/CaptionedPictures"/>
    <dgm:cxn modelId="{6CA781CC-1C4E-43AC-8AD2-A1CFD6ADD1A0}" type="presParOf" srcId="{E7FD2678-46C2-4259-8498-4FB08323C177}" destId="{2973158B-5BB3-4886-BFC3-EC8BF54EC0EB}" srcOrd="1" destOrd="0" presId="urn:microsoft.com/office/officeart/2008/layout/CaptionedPictures"/>
    <dgm:cxn modelId="{9FAB82BA-71A0-47E0-A3DD-C511D0886ABD}" type="presParOf" srcId="{E7FD2678-46C2-4259-8498-4FB08323C177}" destId="{CD351268-BEB2-4011-AF64-2202E0C30437}" srcOrd="2" destOrd="0" presId="urn:microsoft.com/office/officeart/2008/layout/CaptionedPictures"/>
    <dgm:cxn modelId="{4971D353-0BCE-4887-A5F4-A9C06E7D6220}" type="presParOf" srcId="{CD351268-BEB2-4011-AF64-2202E0C30437}" destId="{AE1B2510-6D21-4466-B267-1EDFF5DE0A37}" srcOrd="0" destOrd="0" presId="urn:microsoft.com/office/officeart/2008/layout/CaptionedPictures"/>
    <dgm:cxn modelId="{C00CC348-1C0E-4C55-9A68-C945351D42E7}" type="presParOf" srcId="{CD351268-BEB2-4011-AF64-2202E0C30437}" destId="{72A7CDA5-52B0-40D2-A6BF-142BE9847475}"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E295D2-81D5-453F-8081-6F7D8CC2C2E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16497FCE-82F5-42DD-8B6F-9F1D477AB426}">
      <dgm:prSet phldrT="[Text]"/>
      <dgm:spPr/>
      <dgm:t>
        <a:bodyPr/>
        <a:lstStyle/>
        <a:p>
          <a:r>
            <a:rPr lang="en-IN"/>
            <a:t>Environment</a:t>
          </a:r>
        </a:p>
      </dgm:t>
    </dgm:pt>
    <dgm:pt modelId="{E0C93821-5E1B-4C18-9B83-E5EAC329680C}" type="parTrans" cxnId="{B4B1E5A3-3068-4A39-8BF8-BED8087304BD}">
      <dgm:prSet/>
      <dgm:spPr/>
      <dgm:t>
        <a:bodyPr/>
        <a:lstStyle/>
        <a:p>
          <a:endParaRPr lang="en-IN"/>
        </a:p>
      </dgm:t>
    </dgm:pt>
    <dgm:pt modelId="{C751CB7A-954A-4292-9A1B-71C69611FFF0}" type="sibTrans" cxnId="{B4B1E5A3-3068-4A39-8BF8-BED8087304BD}">
      <dgm:prSet/>
      <dgm:spPr/>
      <dgm:t>
        <a:bodyPr/>
        <a:lstStyle/>
        <a:p>
          <a:endParaRPr lang="en-IN"/>
        </a:p>
      </dgm:t>
    </dgm:pt>
    <dgm:pt modelId="{2FCBC966-DCD9-4B69-8CEF-29100106D31D}">
      <dgm:prSet custT="1"/>
      <dgm:spPr/>
      <dgm:t>
        <a:bodyPr/>
        <a:lstStyle/>
        <a:p>
          <a:r>
            <a:rPr lang="en-US" sz="1800"/>
            <a:t>Does this program have a net positive impact on the environment?</a:t>
          </a:r>
          <a:endParaRPr lang="en-IN" sz="1800"/>
        </a:p>
      </dgm:t>
    </dgm:pt>
    <dgm:pt modelId="{0148B586-AF58-4FA3-A5C2-16CD0DFCB1FF}" type="parTrans" cxnId="{2DA9FB41-2C3E-4851-BA21-DC2448967124}">
      <dgm:prSet/>
      <dgm:spPr/>
      <dgm:t>
        <a:bodyPr/>
        <a:lstStyle/>
        <a:p>
          <a:endParaRPr lang="en-IN"/>
        </a:p>
      </dgm:t>
    </dgm:pt>
    <dgm:pt modelId="{AFB1E4A2-28A2-456B-8EAE-5725F9561EF3}" type="sibTrans" cxnId="{2DA9FB41-2C3E-4851-BA21-DC2448967124}">
      <dgm:prSet/>
      <dgm:spPr/>
      <dgm:t>
        <a:bodyPr/>
        <a:lstStyle/>
        <a:p>
          <a:endParaRPr lang="en-IN"/>
        </a:p>
      </dgm:t>
    </dgm:pt>
    <dgm:pt modelId="{DFC38A16-B0AC-494D-B023-6B8D283C0291}">
      <dgm:prSet/>
      <dgm:spPr/>
      <dgm:t>
        <a:bodyPr/>
        <a:lstStyle/>
        <a:p>
          <a:r>
            <a:rPr lang="en-IN"/>
            <a:t> Social</a:t>
          </a:r>
        </a:p>
      </dgm:t>
    </dgm:pt>
    <dgm:pt modelId="{373D7C77-C724-45AD-8A75-E269212F6D72}" type="parTrans" cxnId="{C84CC462-482D-4012-9F99-F27EEF731D27}">
      <dgm:prSet/>
      <dgm:spPr/>
      <dgm:t>
        <a:bodyPr/>
        <a:lstStyle/>
        <a:p>
          <a:endParaRPr lang="en-IN"/>
        </a:p>
      </dgm:t>
    </dgm:pt>
    <dgm:pt modelId="{FA3D79BF-30AD-4CED-BA35-0109B82CA2F7}" type="sibTrans" cxnId="{C84CC462-482D-4012-9F99-F27EEF731D27}">
      <dgm:prSet/>
      <dgm:spPr/>
      <dgm:t>
        <a:bodyPr/>
        <a:lstStyle/>
        <a:p>
          <a:endParaRPr lang="en-IN"/>
        </a:p>
      </dgm:t>
    </dgm:pt>
    <dgm:pt modelId="{BD4F02FD-8771-40C5-B5EE-CCE57DCF3BB3}">
      <dgm:prSet custT="1"/>
      <dgm:spPr/>
      <dgm:t>
        <a:bodyPr/>
        <a:lstStyle/>
        <a:p>
          <a:r>
            <a:rPr lang="en-US" sz="1800"/>
            <a:t> Is this initiative good for all people?</a:t>
          </a:r>
          <a:endParaRPr lang="en-IN" sz="1800"/>
        </a:p>
      </dgm:t>
    </dgm:pt>
    <dgm:pt modelId="{5C1A6BAB-C19D-4371-B6C5-CB4AA3C86750}" type="parTrans" cxnId="{B05F4786-0959-44E5-AE79-CF05C5097726}">
      <dgm:prSet/>
      <dgm:spPr/>
      <dgm:t>
        <a:bodyPr/>
        <a:lstStyle/>
        <a:p>
          <a:endParaRPr lang="en-IN"/>
        </a:p>
      </dgm:t>
    </dgm:pt>
    <dgm:pt modelId="{49678F7E-C10D-4A9B-8A86-E18DC212D9CB}" type="sibTrans" cxnId="{B05F4786-0959-44E5-AE79-CF05C5097726}">
      <dgm:prSet/>
      <dgm:spPr/>
      <dgm:t>
        <a:bodyPr/>
        <a:lstStyle/>
        <a:p>
          <a:endParaRPr lang="en-IN"/>
        </a:p>
      </dgm:t>
    </dgm:pt>
    <dgm:pt modelId="{5232C733-006E-49A0-86C1-B4FE168DDFDE}">
      <dgm:prSet/>
      <dgm:spPr/>
      <dgm:t>
        <a:bodyPr/>
        <a:lstStyle/>
        <a:p>
          <a:r>
            <a:rPr lang="en-IN"/>
            <a:t> Economic</a:t>
          </a:r>
        </a:p>
      </dgm:t>
    </dgm:pt>
    <dgm:pt modelId="{6CB1D86C-8233-4C69-9D21-5B82F9870883}" type="parTrans" cxnId="{BE274F0B-9B9A-4450-B53E-D384B68F34A0}">
      <dgm:prSet/>
      <dgm:spPr/>
      <dgm:t>
        <a:bodyPr/>
        <a:lstStyle/>
        <a:p>
          <a:endParaRPr lang="en-IN"/>
        </a:p>
      </dgm:t>
    </dgm:pt>
    <dgm:pt modelId="{4B194019-B1B5-48E5-A269-B13DC7DB4D35}" type="sibTrans" cxnId="{BE274F0B-9B9A-4450-B53E-D384B68F34A0}">
      <dgm:prSet/>
      <dgm:spPr/>
      <dgm:t>
        <a:bodyPr/>
        <a:lstStyle/>
        <a:p>
          <a:endParaRPr lang="en-IN"/>
        </a:p>
      </dgm:t>
    </dgm:pt>
    <dgm:pt modelId="{64022F5E-B2BF-405F-BDDE-5800CDE58136}">
      <dgm:prSet custT="1"/>
      <dgm:spPr/>
      <dgm:t>
        <a:bodyPr/>
        <a:lstStyle/>
        <a:p>
          <a:r>
            <a:rPr lang="en-US" sz="1800"/>
            <a:t> Is this project financially self-sustaining</a:t>
          </a:r>
          <a:endParaRPr lang="en-IN" sz="1800"/>
        </a:p>
      </dgm:t>
    </dgm:pt>
    <dgm:pt modelId="{7B125C61-BC2A-4849-B7BA-39567CDE7C42}" type="parTrans" cxnId="{00285BBE-C13E-43B6-9BCA-3CC456930396}">
      <dgm:prSet/>
      <dgm:spPr/>
      <dgm:t>
        <a:bodyPr/>
        <a:lstStyle/>
        <a:p>
          <a:endParaRPr lang="en-IN"/>
        </a:p>
      </dgm:t>
    </dgm:pt>
    <dgm:pt modelId="{C7EE4FF0-0AC3-4BAD-91C9-D968DB923954}" type="sibTrans" cxnId="{00285BBE-C13E-43B6-9BCA-3CC456930396}">
      <dgm:prSet/>
      <dgm:spPr/>
      <dgm:t>
        <a:bodyPr/>
        <a:lstStyle/>
        <a:p>
          <a:endParaRPr lang="en-IN"/>
        </a:p>
      </dgm:t>
    </dgm:pt>
    <dgm:pt modelId="{C50F5068-D6E2-4837-B3EC-E83A54FEC68C}" type="pres">
      <dgm:prSet presAssocID="{53E295D2-81D5-453F-8081-6F7D8CC2C2ED}" presName="rootnode" presStyleCnt="0">
        <dgm:presLayoutVars>
          <dgm:chMax/>
          <dgm:chPref/>
          <dgm:dir/>
          <dgm:animLvl val="lvl"/>
        </dgm:presLayoutVars>
      </dgm:prSet>
      <dgm:spPr/>
    </dgm:pt>
    <dgm:pt modelId="{3647FD38-200B-42AB-8EDA-E54B1196BE28}" type="pres">
      <dgm:prSet presAssocID="{16497FCE-82F5-42DD-8B6F-9F1D477AB426}" presName="composite" presStyleCnt="0"/>
      <dgm:spPr/>
    </dgm:pt>
    <dgm:pt modelId="{8F0552D0-6BB8-45F6-8E2A-06DADF3347FC}" type="pres">
      <dgm:prSet presAssocID="{16497FCE-82F5-42DD-8B6F-9F1D477AB426}" presName="bentUpArrow1" presStyleLbl="alignImgPlace1" presStyleIdx="0" presStyleCnt="2"/>
      <dgm:spPr/>
    </dgm:pt>
    <dgm:pt modelId="{1838992B-3E1D-44A7-8C03-E077D52A1CBB}" type="pres">
      <dgm:prSet presAssocID="{16497FCE-82F5-42DD-8B6F-9F1D477AB426}" presName="ParentText" presStyleLbl="node1" presStyleIdx="0" presStyleCnt="3">
        <dgm:presLayoutVars>
          <dgm:chMax val="1"/>
          <dgm:chPref val="1"/>
          <dgm:bulletEnabled val="1"/>
        </dgm:presLayoutVars>
      </dgm:prSet>
      <dgm:spPr/>
    </dgm:pt>
    <dgm:pt modelId="{20796C8D-47FE-4867-86E3-99FBA5D3D22D}" type="pres">
      <dgm:prSet presAssocID="{16497FCE-82F5-42DD-8B6F-9F1D477AB426}" presName="ChildText" presStyleLbl="revTx" presStyleIdx="0" presStyleCnt="3" custScaleX="305421" custLinFactX="5540" custLinFactNeighborX="100000" custLinFactNeighborY="4860">
        <dgm:presLayoutVars>
          <dgm:chMax val="0"/>
          <dgm:chPref val="0"/>
          <dgm:bulletEnabled val="1"/>
        </dgm:presLayoutVars>
      </dgm:prSet>
      <dgm:spPr/>
    </dgm:pt>
    <dgm:pt modelId="{C9F7BB58-8430-4A09-9538-DF6714CF6CED}" type="pres">
      <dgm:prSet presAssocID="{C751CB7A-954A-4292-9A1B-71C69611FFF0}" presName="sibTrans" presStyleCnt="0"/>
      <dgm:spPr/>
    </dgm:pt>
    <dgm:pt modelId="{99E256A0-DE93-44E1-BE66-AAA9A69C0B1C}" type="pres">
      <dgm:prSet presAssocID="{DFC38A16-B0AC-494D-B023-6B8D283C0291}" presName="composite" presStyleCnt="0"/>
      <dgm:spPr/>
    </dgm:pt>
    <dgm:pt modelId="{39B6BEAF-5A3C-4817-974E-1318E49F18D2}" type="pres">
      <dgm:prSet presAssocID="{DFC38A16-B0AC-494D-B023-6B8D283C0291}" presName="bentUpArrow1" presStyleLbl="alignImgPlace1" presStyleIdx="1" presStyleCnt="2"/>
      <dgm:spPr/>
    </dgm:pt>
    <dgm:pt modelId="{C03DCF79-549A-49AB-8854-35F2C646BFC3}" type="pres">
      <dgm:prSet presAssocID="{DFC38A16-B0AC-494D-B023-6B8D283C0291}" presName="ParentText" presStyleLbl="node1" presStyleIdx="1" presStyleCnt="3">
        <dgm:presLayoutVars>
          <dgm:chMax val="1"/>
          <dgm:chPref val="1"/>
          <dgm:bulletEnabled val="1"/>
        </dgm:presLayoutVars>
      </dgm:prSet>
      <dgm:spPr/>
    </dgm:pt>
    <dgm:pt modelId="{147B1AA8-991B-4E74-BE42-B5E3E9E1F583}" type="pres">
      <dgm:prSet presAssocID="{DFC38A16-B0AC-494D-B023-6B8D283C0291}" presName="ChildText" presStyleLbl="revTx" presStyleIdx="1" presStyleCnt="3" custScaleX="305421" custLinFactX="5540" custLinFactNeighborX="100000" custLinFactNeighborY="4860">
        <dgm:presLayoutVars>
          <dgm:chMax val="0"/>
          <dgm:chPref val="0"/>
          <dgm:bulletEnabled val="1"/>
        </dgm:presLayoutVars>
      </dgm:prSet>
      <dgm:spPr/>
    </dgm:pt>
    <dgm:pt modelId="{FBEA67A8-5EFF-4275-B341-BE33685405A5}" type="pres">
      <dgm:prSet presAssocID="{FA3D79BF-30AD-4CED-BA35-0109B82CA2F7}" presName="sibTrans" presStyleCnt="0"/>
      <dgm:spPr/>
    </dgm:pt>
    <dgm:pt modelId="{CE00E7D6-E60A-40D2-9B25-94B97EC14083}" type="pres">
      <dgm:prSet presAssocID="{5232C733-006E-49A0-86C1-B4FE168DDFDE}" presName="composite" presStyleCnt="0"/>
      <dgm:spPr/>
    </dgm:pt>
    <dgm:pt modelId="{F9B82CDB-314B-415E-BD04-858DB4EBC4CD}" type="pres">
      <dgm:prSet presAssocID="{5232C733-006E-49A0-86C1-B4FE168DDFDE}" presName="ParentText" presStyleLbl="node1" presStyleIdx="2" presStyleCnt="3">
        <dgm:presLayoutVars>
          <dgm:chMax val="1"/>
          <dgm:chPref val="1"/>
          <dgm:bulletEnabled val="1"/>
        </dgm:presLayoutVars>
      </dgm:prSet>
      <dgm:spPr/>
    </dgm:pt>
    <dgm:pt modelId="{2AA27C42-2568-42C1-82B0-D92E9F4BFD51}" type="pres">
      <dgm:prSet presAssocID="{5232C733-006E-49A0-86C1-B4FE168DDFDE}" presName="FinalChildText" presStyleLbl="revTx" presStyleIdx="2" presStyleCnt="3" custScaleX="305421" custLinFactX="5540" custLinFactNeighborX="100000" custLinFactNeighborY="4860">
        <dgm:presLayoutVars>
          <dgm:chMax val="0"/>
          <dgm:chPref val="0"/>
          <dgm:bulletEnabled val="1"/>
        </dgm:presLayoutVars>
      </dgm:prSet>
      <dgm:spPr/>
    </dgm:pt>
  </dgm:ptLst>
  <dgm:cxnLst>
    <dgm:cxn modelId="{BE274F0B-9B9A-4450-B53E-D384B68F34A0}" srcId="{53E295D2-81D5-453F-8081-6F7D8CC2C2ED}" destId="{5232C733-006E-49A0-86C1-B4FE168DDFDE}" srcOrd="2" destOrd="0" parTransId="{6CB1D86C-8233-4C69-9D21-5B82F9870883}" sibTransId="{4B194019-B1B5-48E5-A269-B13DC7DB4D35}"/>
    <dgm:cxn modelId="{1B1E9F15-71F3-4AB5-88FB-CFC71233A8D3}" type="presOf" srcId="{16497FCE-82F5-42DD-8B6F-9F1D477AB426}" destId="{1838992B-3E1D-44A7-8C03-E077D52A1CBB}" srcOrd="0" destOrd="0" presId="urn:microsoft.com/office/officeart/2005/8/layout/StepDownProcess"/>
    <dgm:cxn modelId="{0E51D41F-72B4-42AC-A867-3C99A2786655}" type="presOf" srcId="{5232C733-006E-49A0-86C1-B4FE168DDFDE}" destId="{F9B82CDB-314B-415E-BD04-858DB4EBC4CD}" srcOrd="0" destOrd="0" presId="urn:microsoft.com/office/officeart/2005/8/layout/StepDownProcess"/>
    <dgm:cxn modelId="{AC45B83A-8C37-43B2-AA8F-8F7CF3C23C52}" type="presOf" srcId="{2FCBC966-DCD9-4B69-8CEF-29100106D31D}" destId="{20796C8D-47FE-4867-86E3-99FBA5D3D22D}" srcOrd="0" destOrd="0" presId="urn:microsoft.com/office/officeart/2005/8/layout/StepDownProcess"/>
    <dgm:cxn modelId="{2DA9FB41-2C3E-4851-BA21-DC2448967124}" srcId="{16497FCE-82F5-42DD-8B6F-9F1D477AB426}" destId="{2FCBC966-DCD9-4B69-8CEF-29100106D31D}" srcOrd="0" destOrd="0" parTransId="{0148B586-AF58-4FA3-A5C2-16CD0DFCB1FF}" sibTransId="{AFB1E4A2-28A2-456B-8EAE-5725F9561EF3}"/>
    <dgm:cxn modelId="{C84CC462-482D-4012-9F99-F27EEF731D27}" srcId="{53E295D2-81D5-453F-8081-6F7D8CC2C2ED}" destId="{DFC38A16-B0AC-494D-B023-6B8D283C0291}" srcOrd="1" destOrd="0" parTransId="{373D7C77-C724-45AD-8A75-E269212F6D72}" sibTransId="{FA3D79BF-30AD-4CED-BA35-0109B82CA2F7}"/>
    <dgm:cxn modelId="{B05F4786-0959-44E5-AE79-CF05C5097726}" srcId="{DFC38A16-B0AC-494D-B023-6B8D283C0291}" destId="{BD4F02FD-8771-40C5-B5EE-CCE57DCF3BB3}" srcOrd="0" destOrd="0" parTransId="{5C1A6BAB-C19D-4371-B6C5-CB4AA3C86750}" sibTransId="{49678F7E-C10D-4A9B-8A86-E18DC212D9CB}"/>
    <dgm:cxn modelId="{DBDE7295-2635-4F2C-9C8D-D48BE817A9A8}" type="presOf" srcId="{DFC38A16-B0AC-494D-B023-6B8D283C0291}" destId="{C03DCF79-549A-49AB-8854-35F2C646BFC3}" srcOrd="0" destOrd="0" presId="urn:microsoft.com/office/officeart/2005/8/layout/StepDownProcess"/>
    <dgm:cxn modelId="{B4B1E5A3-3068-4A39-8BF8-BED8087304BD}" srcId="{53E295D2-81D5-453F-8081-6F7D8CC2C2ED}" destId="{16497FCE-82F5-42DD-8B6F-9F1D477AB426}" srcOrd="0" destOrd="0" parTransId="{E0C93821-5E1B-4C18-9B83-E5EAC329680C}" sibTransId="{C751CB7A-954A-4292-9A1B-71C69611FFF0}"/>
    <dgm:cxn modelId="{4F3DFEB6-4302-44EA-8C7E-70C71068C761}" type="presOf" srcId="{64022F5E-B2BF-405F-BDDE-5800CDE58136}" destId="{2AA27C42-2568-42C1-82B0-D92E9F4BFD51}" srcOrd="0" destOrd="0" presId="urn:microsoft.com/office/officeart/2005/8/layout/StepDownProcess"/>
    <dgm:cxn modelId="{3B1561B7-86D8-4760-AE97-AD00B32DC30F}" type="presOf" srcId="{BD4F02FD-8771-40C5-B5EE-CCE57DCF3BB3}" destId="{147B1AA8-991B-4E74-BE42-B5E3E9E1F583}" srcOrd="0" destOrd="0" presId="urn:microsoft.com/office/officeart/2005/8/layout/StepDownProcess"/>
    <dgm:cxn modelId="{00285BBE-C13E-43B6-9BCA-3CC456930396}" srcId="{5232C733-006E-49A0-86C1-B4FE168DDFDE}" destId="{64022F5E-B2BF-405F-BDDE-5800CDE58136}" srcOrd="0" destOrd="0" parTransId="{7B125C61-BC2A-4849-B7BA-39567CDE7C42}" sibTransId="{C7EE4FF0-0AC3-4BAD-91C9-D968DB923954}"/>
    <dgm:cxn modelId="{3165E5F8-555A-455E-AE06-9772DAD20242}" type="presOf" srcId="{53E295D2-81D5-453F-8081-6F7D8CC2C2ED}" destId="{C50F5068-D6E2-4837-B3EC-E83A54FEC68C}" srcOrd="0" destOrd="0" presId="urn:microsoft.com/office/officeart/2005/8/layout/StepDownProcess"/>
    <dgm:cxn modelId="{BCA746E0-484D-4E7B-A52B-79FA2682196D}" type="presParOf" srcId="{C50F5068-D6E2-4837-B3EC-E83A54FEC68C}" destId="{3647FD38-200B-42AB-8EDA-E54B1196BE28}" srcOrd="0" destOrd="0" presId="urn:microsoft.com/office/officeart/2005/8/layout/StepDownProcess"/>
    <dgm:cxn modelId="{5461E432-5FA6-4B41-ADE8-9F0656192E2D}" type="presParOf" srcId="{3647FD38-200B-42AB-8EDA-E54B1196BE28}" destId="{8F0552D0-6BB8-45F6-8E2A-06DADF3347FC}" srcOrd="0" destOrd="0" presId="urn:microsoft.com/office/officeart/2005/8/layout/StepDownProcess"/>
    <dgm:cxn modelId="{8B595C4B-7412-461E-B477-068B831BD8FC}" type="presParOf" srcId="{3647FD38-200B-42AB-8EDA-E54B1196BE28}" destId="{1838992B-3E1D-44A7-8C03-E077D52A1CBB}" srcOrd="1" destOrd="0" presId="urn:microsoft.com/office/officeart/2005/8/layout/StepDownProcess"/>
    <dgm:cxn modelId="{9DC98C45-9963-4337-94A4-BEBCA625DC2F}" type="presParOf" srcId="{3647FD38-200B-42AB-8EDA-E54B1196BE28}" destId="{20796C8D-47FE-4867-86E3-99FBA5D3D22D}" srcOrd="2" destOrd="0" presId="urn:microsoft.com/office/officeart/2005/8/layout/StepDownProcess"/>
    <dgm:cxn modelId="{09B64BCE-ED43-40C2-A8C5-168E1B6E1335}" type="presParOf" srcId="{C50F5068-D6E2-4837-B3EC-E83A54FEC68C}" destId="{C9F7BB58-8430-4A09-9538-DF6714CF6CED}" srcOrd="1" destOrd="0" presId="urn:microsoft.com/office/officeart/2005/8/layout/StepDownProcess"/>
    <dgm:cxn modelId="{3774DB26-03E7-4BCF-8E8C-B840F3607095}" type="presParOf" srcId="{C50F5068-D6E2-4837-B3EC-E83A54FEC68C}" destId="{99E256A0-DE93-44E1-BE66-AAA9A69C0B1C}" srcOrd="2" destOrd="0" presId="urn:microsoft.com/office/officeart/2005/8/layout/StepDownProcess"/>
    <dgm:cxn modelId="{4CDC44BA-47F2-4B18-A74F-9375B7F3D454}" type="presParOf" srcId="{99E256A0-DE93-44E1-BE66-AAA9A69C0B1C}" destId="{39B6BEAF-5A3C-4817-974E-1318E49F18D2}" srcOrd="0" destOrd="0" presId="urn:microsoft.com/office/officeart/2005/8/layout/StepDownProcess"/>
    <dgm:cxn modelId="{9944C212-CBA0-4E46-BA21-72B224374A0A}" type="presParOf" srcId="{99E256A0-DE93-44E1-BE66-AAA9A69C0B1C}" destId="{C03DCF79-549A-49AB-8854-35F2C646BFC3}" srcOrd="1" destOrd="0" presId="urn:microsoft.com/office/officeart/2005/8/layout/StepDownProcess"/>
    <dgm:cxn modelId="{B8672CF8-B3A9-4B2F-B2E0-AC4BB6688DEC}" type="presParOf" srcId="{99E256A0-DE93-44E1-BE66-AAA9A69C0B1C}" destId="{147B1AA8-991B-4E74-BE42-B5E3E9E1F583}" srcOrd="2" destOrd="0" presId="urn:microsoft.com/office/officeart/2005/8/layout/StepDownProcess"/>
    <dgm:cxn modelId="{4F0F64DB-1CB4-4F7C-B3FF-23E2FACDCCEC}" type="presParOf" srcId="{C50F5068-D6E2-4837-B3EC-E83A54FEC68C}" destId="{FBEA67A8-5EFF-4275-B341-BE33685405A5}" srcOrd="3" destOrd="0" presId="urn:microsoft.com/office/officeart/2005/8/layout/StepDownProcess"/>
    <dgm:cxn modelId="{D20CF5C8-50EE-43C1-B501-421C426A3EF6}" type="presParOf" srcId="{C50F5068-D6E2-4837-B3EC-E83A54FEC68C}" destId="{CE00E7D6-E60A-40D2-9B25-94B97EC14083}" srcOrd="4" destOrd="0" presId="urn:microsoft.com/office/officeart/2005/8/layout/StepDownProcess"/>
    <dgm:cxn modelId="{5493AB5C-4C25-4285-A2BA-2FDB61C38320}" type="presParOf" srcId="{CE00E7D6-E60A-40D2-9B25-94B97EC14083}" destId="{F9B82CDB-314B-415E-BD04-858DB4EBC4CD}" srcOrd="0" destOrd="0" presId="urn:microsoft.com/office/officeart/2005/8/layout/StepDownProcess"/>
    <dgm:cxn modelId="{8CA9CF7C-14CC-4D8F-BE24-33C11D6B8845}" type="presParOf" srcId="{CE00E7D6-E60A-40D2-9B25-94B97EC14083}" destId="{2AA27C42-2568-42C1-82B0-D92E9F4BFD5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687877-F2A1-42E3-B4E6-D1B861E5A09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2E13286-DE93-40DE-A161-CCCC81782AB9}">
      <dgm:prSet phldrT="[Text]" custT="1"/>
      <dgm:spPr/>
      <dgm:t>
        <a:bodyPr/>
        <a:lstStyle/>
        <a:p>
          <a:r>
            <a:rPr lang="en-IN" sz="2200"/>
            <a:t>Resource Efficiency</a:t>
          </a:r>
        </a:p>
      </dgm:t>
    </dgm:pt>
    <dgm:pt modelId="{6EBE38D2-1DEF-410A-8AD3-7D3D8439084D}" type="parTrans" cxnId="{05E1D0B1-BF99-487A-938E-9D7390276570}">
      <dgm:prSet/>
      <dgm:spPr/>
      <dgm:t>
        <a:bodyPr/>
        <a:lstStyle/>
        <a:p>
          <a:endParaRPr lang="en-IN"/>
        </a:p>
      </dgm:t>
    </dgm:pt>
    <dgm:pt modelId="{3B721A4F-CE89-46AE-900F-DCA9A4368DF3}" type="sibTrans" cxnId="{05E1D0B1-BF99-487A-938E-9D7390276570}">
      <dgm:prSet/>
      <dgm:spPr/>
      <dgm:t>
        <a:bodyPr/>
        <a:lstStyle/>
        <a:p>
          <a:endParaRPr lang="en-IN"/>
        </a:p>
      </dgm:t>
    </dgm:pt>
    <dgm:pt modelId="{3A132832-8320-49C1-B98E-7AB6929ED875}">
      <dgm:prSet custT="1"/>
      <dgm:spPr/>
      <dgm:t>
        <a:bodyPr/>
        <a:lstStyle/>
        <a:p>
          <a:r>
            <a:rPr lang="en-US" sz="1800"/>
            <a:t>Optimizing the use of natural resources.</a:t>
          </a:r>
          <a:endParaRPr lang="en-IN" sz="1800"/>
        </a:p>
      </dgm:t>
    </dgm:pt>
    <dgm:pt modelId="{E03B3A31-423C-4400-9939-0C9FF575E24A}" type="parTrans" cxnId="{5B6427B6-3D89-464A-A597-18074C4AACBA}">
      <dgm:prSet/>
      <dgm:spPr/>
      <dgm:t>
        <a:bodyPr/>
        <a:lstStyle/>
        <a:p>
          <a:endParaRPr lang="en-IN"/>
        </a:p>
      </dgm:t>
    </dgm:pt>
    <dgm:pt modelId="{1D765FF4-45C8-42C7-8033-7E7979125100}" type="sibTrans" cxnId="{5B6427B6-3D89-464A-A597-18074C4AACBA}">
      <dgm:prSet/>
      <dgm:spPr/>
      <dgm:t>
        <a:bodyPr/>
        <a:lstStyle/>
        <a:p>
          <a:endParaRPr lang="en-IN"/>
        </a:p>
      </dgm:t>
    </dgm:pt>
    <dgm:pt modelId="{BD0367DB-C9B0-4755-9127-7368A4E532E5}">
      <dgm:prSet custT="1"/>
      <dgm:spPr/>
      <dgm:t>
        <a:bodyPr/>
        <a:lstStyle/>
        <a:p>
          <a:r>
            <a:rPr lang="en-IN" sz="2200"/>
            <a:t>Circular Economy</a:t>
          </a:r>
        </a:p>
      </dgm:t>
    </dgm:pt>
    <dgm:pt modelId="{76286D86-9286-4887-A4D7-3E2035F65025}" type="parTrans" cxnId="{1A4FD0B7-9D10-4DCA-B329-3ADD2C77B325}">
      <dgm:prSet/>
      <dgm:spPr/>
      <dgm:t>
        <a:bodyPr/>
        <a:lstStyle/>
        <a:p>
          <a:endParaRPr lang="en-IN"/>
        </a:p>
      </dgm:t>
    </dgm:pt>
    <dgm:pt modelId="{94F43F9A-7A4A-48F6-93E7-3A0A5E13A038}" type="sibTrans" cxnId="{1A4FD0B7-9D10-4DCA-B329-3ADD2C77B325}">
      <dgm:prSet/>
      <dgm:spPr/>
      <dgm:t>
        <a:bodyPr/>
        <a:lstStyle/>
        <a:p>
          <a:endParaRPr lang="en-IN"/>
        </a:p>
      </dgm:t>
    </dgm:pt>
    <dgm:pt modelId="{74563162-194A-41B5-BA87-703F3E7E571D}">
      <dgm:prSet custT="1"/>
      <dgm:spPr/>
      <dgm:t>
        <a:bodyPr/>
        <a:lstStyle/>
        <a:p>
          <a:r>
            <a:rPr lang="en-US" sz="1800"/>
            <a:t>Transitioning from a linear economy to a circular model.</a:t>
          </a:r>
          <a:endParaRPr lang="en-IN" sz="1800"/>
        </a:p>
      </dgm:t>
    </dgm:pt>
    <dgm:pt modelId="{B043655C-92F9-42C4-9CBB-4C85BA575B62}" type="parTrans" cxnId="{0963DD94-7ED0-420C-9551-201193509C74}">
      <dgm:prSet/>
      <dgm:spPr/>
      <dgm:t>
        <a:bodyPr/>
        <a:lstStyle/>
        <a:p>
          <a:endParaRPr lang="en-IN"/>
        </a:p>
      </dgm:t>
    </dgm:pt>
    <dgm:pt modelId="{08721A9F-6FCE-4AB7-8CE4-58E161142F13}" type="sibTrans" cxnId="{0963DD94-7ED0-420C-9551-201193509C74}">
      <dgm:prSet/>
      <dgm:spPr/>
      <dgm:t>
        <a:bodyPr/>
        <a:lstStyle/>
        <a:p>
          <a:endParaRPr lang="en-IN"/>
        </a:p>
      </dgm:t>
    </dgm:pt>
    <dgm:pt modelId="{98090A67-57F0-4030-B05B-8362640A6E38}">
      <dgm:prSet custT="1"/>
      <dgm:spPr/>
      <dgm:t>
        <a:bodyPr/>
        <a:lstStyle/>
        <a:p>
          <a:r>
            <a:rPr lang="en-IN" sz="2200"/>
            <a:t>Life Cycle Assessment (LCA)</a:t>
          </a:r>
        </a:p>
      </dgm:t>
    </dgm:pt>
    <dgm:pt modelId="{2B5FABD4-573F-4922-A4C9-EDA29A3BBBDD}" type="parTrans" cxnId="{61A224B2-F35B-4595-A45F-A36BA9C8AC7E}">
      <dgm:prSet/>
      <dgm:spPr/>
      <dgm:t>
        <a:bodyPr/>
        <a:lstStyle/>
        <a:p>
          <a:endParaRPr lang="en-IN"/>
        </a:p>
      </dgm:t>
    </dgm:pt>
    <dgm:pt modelId="{0F033924-4E6E-4B53-8E08-CADE1ADC670A}" type="sibTrans" cxnId="{61A224B2-F35B-4595-A45F-A36BA9C8AC7E}">
      <dgm:prSet/>
      <dgm:spPr/>
      <dgm:t>
        <a:bodyPr/>
        <a:lstStyle/>
        <a:p>
          <a:endParaRPr lang="en-IN"/>
        </a:p>
      </dgm:t>
    </dgm:pt>
    <dgm:pt modelId="{06349BB8-AD2B-4BE1-A047-D4C3A01E0933}">
      <dgm:prSet custT="1"/>
      <dgm:spPr/>
      <dgm:t>
        <a:bodyPr/>
        <a:lstStyle/>
        <a:p>
          <a:r>
            <a:rPr lang="en-US" sz="1800"/>
            <a:t>Evaluating the environmental impact of a product or process</a:t>
          </a:r>
          <a:endParaRPr lang="en-IN" sz="1800"/>
        </a:p>
      </dgm:t>
    </dgm:pt>
    <dgm:pt modelId="{C9381744-0AD9-4286-8936-D4D604088E5C}" type="parTrans" cxnId="{66988042-8559-40B1-8CAD-95B0934BBA7A}">
      <dgm:prSet/>
      <dgm:spPr/>
      <dgm:t>
        <a:bodyPr/>
        <a:lstStyle/>
        <a:p>
          <a:endParaRPr lang="en-IN"/>
        </a:p>
      </dgm:t>
    </dgm:pt>
    <dgm:pt modelId="{8CE9EB8A-4260-4E89-855B-D0D9B7D11EAA}" type="sibTrans" cxnId="{66988042-8559-40B1-8CAD-95B0934BBA7A}">
      <dgm:prSet/>
      <dgm:spPr/>
      <dgm:t>
        <a:bodyPr/>
        <a:lstStyle/>
        <a:p>
          <a:endParaRPr lang="en-IN"/>
        </a:p>
      </dgm:t>
    </dgm:pt>
    <dgm:pt modelId="{7FAB826C-242A-4383-A090-6BFD0F562D3D}" type="pres">
      <dgm:prSet presAssocID="{6E687877-F2A1-42E3-B4E6-D1B861E5A09D}" presName="Name0" presStyleCnt="0">
        <dgm:presLayoutVars>
          <dgm:dir/>
          <dgm:animLvl val="lvl"/>
          <dgm:resizeHandles val="exact"/>
        </dgm:presLayoutVars>
      </dgm:prSet>
      <dgm:spPr/>
    </dgm:pt>
    <dgm:pt modelId="{083479F6-24FE-49D9-A9E0-05C5577A08E7}" type="pres">
      <dgm:prSet presAssocID="{82E13286-DE93-40DE-A161-CCCC81782AB9}" presName="linNode" presStyleCnt="0"/>
      <dgm:spPr/>
    </dgm:pt>
    <dgm:pt modelId="{C4EE42EA-3C16-4C3A-AE67-7671B3E66DD1}" type="pres">
      <dgm:prSet presAssocID="{82E13286-DE93-40DE-A161-CCCC81782AB9}" presName="parentText" presStyleLbl="node1" presStyleIdx="0" presStyleCnt="3">
        <dgm:presLayoutVars>
          <dgm:chMax val="1"/>
          <dgm:bulletEnabled val="1"/>
        </dgm:presLayoutVars>
      </dgm:prSet>
      <dgm:spPr/>
    </dgm:pt>
    <dgm:pt modelId="{A4B24D9C-602E-4C94-8D9D-B95E0DA4FFFB}" type="pres">
      <dgm:prSet presAssocID="{82E13286-DE93-40DE-A161-CCCC81782AB9}" presName="descendantText" presStyleLbl="alignAccFollowNode1" presStyleIdx="0" presStyleCnt="3">
        <dgm:presLayoutVars>
          <dgm:bulletEnabled val="1"/>
        </dgm:presLayoutVars>
      </dgm:prSet>
      <dgm:spPr/>
    </dgm:pt>
    <dgm:pt modelId="{E344F286-6694-46BB-999E-494564AF1BCE}" type="pres">
      <dgm:prSet presAssocID="{3B721A4F-CE89-46AE-900F-DCA9A4368DF3}" presName="sp" presStyleCnt="0"/>
      <dgm:spPr/>
    </dgm:pt>
    <dgm:pt modelId="{1243AEA2-3AA3-4266-9B59-880CFED0C3C1}" type="pres">
      <dgm:prSet presAssocID="{BD0367DB-C9B0-4755-9127-7368A4E532E5}" presName="linNode" presStyleCnt="0"/>
      <dgm:spPr/>
    </dgm:pt>
    <dgm:pt modelId="{04AE0D2B-E2C0-4832-BFF0-CC2F12649A76}" type="pres">
      <dgm:prSet presAssocID="{BD0367DB-C9B0-4755-9127-7368A4E532E5}" presName="parentText" presStyleLbl="node1" presStyleIdx="1" presStyleCnt="3">
        <dgm:presLayoutVars>
          <dgm:chMax val="1"/>
          <dgm:bulletEnabled val="1"/>
        </dgm:presLayoutVars>
      </dgm:prSet>
      <dgm:spPr/>
    </dgm:pt>
    <dgm:pt modelId="{6BE312C7-AFBB-4806-AD1A-5B36614E1414}" type="pres">
      <dgm:prSet presAssocID="{BD0367DB-C9B0-4755-9127-7368A4E532E5}" presName="descendantText" presStyleLbl="alignAccFollowNode1" presStyleIdx="1" presStyleCnt="3">
        <dgm:presLayoutVars>
          <dgm:bulletEnabled val="1"/>
        </dgm:presLayoutVars>
      </dgm:prSet>
      <dgm:spPr/>
    </dgm:pt>
    <dgm:pt modelId="{9160F3B3-B922-46CE-98B3-2CCBA88ADA22}" type="pres">
      <dgm:prSet presAssocID="{94F43F9A-7A4A-48F6-93E7-3A0A5E13A038}" presName="sp" presStyleCnt="0"/>
      <dgm:spPr/>
    </dgm:pt>
    <dgm:pt modelId="{D796AD5B-02D0-4347-9590-D593964479AB}" type="pres">
      <dgm:prSet presAssocID="{98090A67-57F0-4030-B05B-8362640A6E38}" presName="linNode" presStyleCnt="0"/>
      <dgm:spPr/>
    </dgm:pt>
    <dgm:pt modelId="{40F8659C-16B3-4743-A087-3480C000A63B}" type="pres">
      <dgm:prSet presAssocID="{98090A67-57F0-4030-B05B-8362640A6E38}" presName="parentText" presStyleLbl="node1" presStyleIdx="2" presStyleCnt="3">
        <dgm:presLayoutVars>
          <dgm:chMax val="1"/>
          <dgm:bulletEnabled val="1"/>
        </dgm:presLayoutVars>
      </dgm:prSet>
      <dgm:spPr/>
    </dgm:pt>
    <dgm:pt modelId="{EAA918DE-ACAD-4F0B-A9BC-F9D178DF2C18}" type="pres">
      <dgm:prSet presAssocID="{98090A67-57F0-4030-B05B-8362640A6E38}" presName="descendantText" presStyleLbl="alignAccFollowNode1" presStyleIdx="2" presStyleCnt="3">
        <dgm:presLayoutVars>
          <dgm:bulletEnabled val="1"/>
        </dgm:presLayoutVars>
      </dgm:prSet>
      <dgm:spPr/>
    </dgm:pt>
  </dgm:ptLst>
  <dgm:cxnLst>
    <dgm:cxn modelId="{59188E09-BE67-41C3-A120-D518E68392FF}" type="presOf" srcId="{82E13286-DE93-40DE-A161-CCCC81782AB9}" destId="{C4EE42EA-3C16-4C3A-AE67-7671B3E66DD1}" srcOrd="0" destOrd="0" presId="urn:microsoft.com/office/officeart/2005/8/layout/vList5"/>
    <dgm:cxn modelId="{F9ADA930-5DEF-495D-BE70-A4F88915CC02}" type="presOf" srcId="{98090A67-57F0-4030-B05B-8362640A6E38}" destId="{40F8659C-16B3-4743-A087-3480C000A63B}" srcOrd="0" destOrd="0" presId="urn:microsoft.com/office/officeart/2005/8/layout/vList5"/>
    <dgm:cxn modelId="{098FA736-1875-43FD-B274-BA7A57B27F78}" type="presOf" srcId="{74563162-194A-41B5-BA87-703F3E7E571D}" destId="{6BE312C7-AFBB-4806-AD1A-5B36614E1414}" srcOrd="0" destOrd="0" presId="urn:microsoft.com/office/officeart/2005/8/layout/vList5"/>
    <dgm:cxn modelId="{66988042-8559-40B1-8CAD-95B0934BBA7A}" srcId="{98090A67-57F0-4030-B05B-8362640A6E38}" destId="{06349BB8-AD2B-4BE1-A047-D4C3A01E0933}" srcOrd="0" destOrd="0" parTransId="{C9381744-0AD9-4286-8936-D4D604088E5C}" sibTransId="{8CE9EB8A-4260-4E89-855B-D0D9B7D11EAA}"/>
    <dgm:cxn modelId="{FF50EE53-D80B-443D-8DF3-1CDD88796407}" type="presOf" srcId="{3A132832-8320-49C1-B98E-7AB6929ED875}" destId="{A4B24D9C-602E-4C94-8D9D-B95E0DA4FFFB}" srcOrd="0" destOrd="0" presId="urn:microsoft.com/office/officeart/2005/8/layout/vList5"/>
    <dgm:cxn modelId="{C77AA786-EC24-4228-A982-8B7090A7C3EB}" type="presOf" srcId="{6E687877-F2A1-42E3-B4E6-D1B861E5A09D}" destId="{7FAB826C-242A-4383-A090-6BFD0F562D3D}" srcOrd="0" destOrd="0" presId="urn:microsoft.com/office/officeart/2005/8/layout/vList5"/>
    <dgm:cxn modelId="{0963DD94-7ED0-420C-9551-201193509C74}" srcId="{BD0367DB-C9B0-4755-9127-7368A4E532E5}" destId="{74563162-194A-41B5-BA87-703F3E7E571D}" srcOrd="0" destOrd="0" parTransId="{B043655C-92F9-42C4-9CBB-4C85BA575B62}" sibTransId="{08721A9F-6FCE-4AB7-8CE4-58E161142F13}"/>
    <dgm:cxn modelId="{05E1D0B1-BF99-487A-938E-9D7390276570}" srcId="{6E687877-F2A1-42E3-B4E6-D1B861E5A09D}" destId="{82E13286-DE93-40DE-A161-CCCC81782AB9}" srcOrd="0" destOrd="0" parTransId="{6EBE38D2-1DEF-410A-8AD3-7D3D8439084D}" sibTransId="{3B721A4F-CE89-46AE-900F-DCA9A4368DF3}"/>
    <dgm:cxn modelId="{61A224B2-F35B-4595-A45F-A36BA9C8AC7E}" srcId="{6E687877-F2A1-42E3-B4E6-D1B861E5A09D}" destId="{98090A67-57F0-4030-B05B-8362640A6E38}" srcOrd="2" destOrd="0" parTransId="{2B5FABD4-573F-4922-A4C9-EDA29A3BBBDD}" sibTransId="{0F033924-4E6E-4B53-8E08-CADE1ADC670A}"/>
    <dgm:cxn modelId="{5B6427B6-3D89-464A-A597-18074C4AACBA}" srcId="{82E13286-DE93-40DE-A161-CCCC81782AB9}" destId="{3A132832-8320-49C1-B98E-7AB6929ED875}" srcOrd="0" destOrd="0" parTransId="{E03B3A31-423C-4400-9939-0C9FF575E24A}" sibTransId="{1D765FF4-45C8-42C7-8033-7E7979125100}"/>
    <dgm:cxn modelId="{1A4FD0B7-9D10-4DCA-B329-3ADD2C77B325}" srcId="{6E687877-F2A1-42E3-B4E6-D1B861E5A09D}" destId="{BD0367DB-C9B0-4755-9127-7368A4E532E5}" srcOrd="1" destOrd="0" parTransId="{76286D86-9286-4887-A4D7-3E2035F65025}" sibTransId="{94F43F9A-7A4A-48F6-93E7-3A0A5E13A038}"/>
    <dgm:cxn modelId="{1DCCC7C8-BCFA-4247-8517-E72A95E6261D}" type="presOf" srcId="{BD0367DB-C9B0-4755-9127-7368A4E532E5}" destId="{04AE0D2B-E2C0-4832-BFF0-CC2F12649A76}" srcOrd="0" destOrd="0" presId="urn:microsoft.com/office/officeart/2005/8/layout/vList5"/>
    <dgm:cxn modelId="{B55E2BCD-2B34-4151-9BEA-94F9A5B1A361}" type="presOf" srcId="{06349BB8-AD2B-4BE1-A047-D4C3A01E0933}" destId="{EAA918DE-ACAD-4F0B-A9BC-F9D178DF2C18}" srcOrd="0" destOrd="0" presId="urn:microsoft.com/office/officeart/2005/8/layout/vList5"/>
    <dgm:cxn modelId="{8DFAE9BE-5796-409B-9260-7ACEDBB8C85F}" type="presParOf" srcId="{7FAB826C-242A-4383-A090-6BFD0F562D3D}" destId="{083479F6-24FE-49D9-A9E0-05C5577A08E7}" srcOrd="0" destOrd="0" presId="urn:microsoft.com/office/officeart/2005/8/layout/vList5"/>
    <dgm:cxn modelId="{95C2AC3E-6AA6-4334-AA11-741038F877F5}" type="presParOf" srcId="{083479F6-24FE-49D9-A9E0-05C5577A08E7}" destId="{C4EE42EA-3C16-4C3A-AE67-7671B3E66DD1}" srcOrd="0" destOrd="0" presId="urn:microsoft.com/office/officeart/2005/8/layout/vList5"/>
    <dgm:cxn modelId="{C7BB98D2-5217-45E1-9D04-9363243451A0}" type="presParOf" srcId="{083479F6-24FE-49D9-A9E0-05C5577A08E7}" destId="{A4B24D9C-602E-4C94-8D9D-B95E0DA4FFFB}" srcOrd="1" destOrd="0" presId="urn:microsoft.com/office/officeart/2005/8/layout/vList5"/>
    <dgm:cxn modelId="{3EACCFB4-5FD2-40EF-AE15-30EBFABE179B}" type="presParOf" srcId="{7FAB826C-242A-4383-A090-6BFD0F562D3D}" destId="{E344F286-6694-46BB-999E-494564AF1BCE}" srcOrd="1" destOrd="0" presId="urn:microsoft.com/office/officeart/2005/8/layout/vList5"/>
    <dgm:cxn modelId="{15EA011E-5485-4EC2-A7E0-7D2921D8DD89}" type="presParOf" srcId="{7FAB826C-242A-4383-A090-6BFD0F562D3D}" destId="{1243AEA2-3AA3-4266-9B59-880CFED0C3C1}" srcOrd="2" destOrd="0" presId="urn:microsoft.com/office/officeart/2005/8/layout/vList5"/>
    <dgm:cxn modelId="{7C984060-5214-4756-99F7-A226914CB943}" type="presParOf" srcId="{1243AEA2-3AA3-4266-9B59-880CFED0C3C1}" destId="{04AE0D2B-E2C0-4832-BFF0-CC2F12649A76}" srcOrd="0" destOrd="0" presId="urn:microsoft.com/office/officeart/2005/8/layout/vList5"/>
    <dgm:cxn modelId="{CC011135-4438-45DA-A275-0D1814A680B2}" type="presParOf" srcId="{1243AEA2-3AA3-4266-9B59-880CFED0C3C1}" destId="{6BE312C7-AFBB-4806-AD1A-5B36614E1414}" srcOrd="1" destOrd="0" presId="urn:microsoft.com/office/officeart/2005/8/layout/vList5"/>
    <dgm:cxn modelId="{154D7D53-5014-4F9E-AD74-4B808D1AB038}" type="presParOf" srcId="{7FAB826C-242A-4383-A090-6BFD0F562D3D}" destId="{9160F3B3-B922-46CE-98B3-2CCBA88ADA22}" srcOrd="3" destOrd="0" presId="urn:microsoft.com/office/officeart/2005/8/layout/vList5"/>
    <dgm:cxn modelId="{7AB75D9A-05B3-4410-93EA-E8EF95B84C88}" type="presParOf" srcId="{7FAB826C-242A-4383-A090-6BFD0F562D3D}" destId="{D796AD5B-02D0-4347-9590-D593964479AB}" srcOrd="4" destOrd="0" presId="urn:microsoft.com/office/officeart/2005/8/layout/vList5"/>
    <dgm:cxn modelId="{812AC271-D9C5-46A8-ADB3-B578700BB442}" type="presParOf" srcId="{D796AD5B-02D0-4347-9590-D593964479AB}" destId="{40F8659C-16B3-4743-A087-3480C000A63B}" srcOrd="0" destOrd="0" presId="urn:microsoft.com/office/officeart/2005/8/layout/vList5"/>
    <dgm:cxn modelId="{C0BBB851-E2A4-4F4C-A51B-EE526C857D5F}" type="presParOf" srcId="{D796AD5B-02D0-4347-9590-D593964479AB}" destId="{EAA918DE-ACAD-4F0B-A9BC-F9D178DF2C1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51F6B-2034-4613-8138-4D8DA97F45BA}">
      <dsp:nvSpPr>
        <dsp:cNvPr id="0" name=""/>
        <dsp:cNvSpPr/>
      </dsp:nvSpPr>
      <dsp:spPr>
        <a:xfrm>
          <a:off x="0" y="69182"/>
          <a:ext cx="5100822" cy="3422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kern="1200"/>
            <a:t>Informed Decision-Making </a:t>
          </a:r>
          <a:endParaRPr lang="en-IN" sz="1500" kern="1200"/>
        </a:p>
      </dsp:txBody>
      <dsp:txXfrm>
        <a:off x="16706" y="85888"/>
        <a:ext cx="5067410" cy="308813"/>
      </dsp:txXfrm>
    </dsp:sp>
    <dsp:sp modelId="{E04F9F57-7368-4A2D-A998-BF10385A6DDD}">
      <dsp:nvSpPr>
        <dsp:cNvPr id="0" name=""/>
        <dsp:cNvSpPr/>
      </dsp:nvSpPr>
      <dsp:spPr>
        <a:xfrm>
          <a:off x="0" y="411407"/>
          <a:ext cx="510082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951"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Environmental literacy helps individuals make informed choices. </a:t>
          </a:r>
        </a:p>
      </dsp:txBody>
      <dsp:txXfrm>
        <a:off x="0" y="411407"/>
        <a:ext cx="5100822" cy="248400"/>
      </dsp:txXfrm>
    </dsp:sp>
    <dsp:sp modelId="{8D188BDC-5B62-4471-A8EE-13EDE54BDE22}">
      <dsp:nvSpPr>
        <dsp:cNvPr id="0" name=""/>
        <dsp:cNvSpPr/>
      </dsp:nvSpPr>
      <dsp:spPr>
        <a:xfrm>
          <a:off x="0" y="659807"/>
          <a:ext cx="5100822" cy="3422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Sense of Responsibility	</a:t>
          </a:r>
        </a:p>
      </dsp:txBody>
      <dsp:txXfrm>
        <a:off x="16706" y="676513"/>
        <a:ext cx="5067410" cy="308813"/>
      </dsp:txXfrm>
    </dsp:sp>
    <dsp:sp modelId="{322EBC1A-A2DE-41F2-99AC-BFFB5021BFBF}">
      <dsp:nvSpPr>
        <dsp:cNvPr id="0" name=""/>
        <dsp:cNvSpPr/>
      </dsp:nvSpPr>
      <dsp:spPr>
        <a:xfrm>
          <a:off x="0" y="1002032"/>
          <a:ext cx="510082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951"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It fosters a sense of responsibility toward nature. </a:t>
          </a:r>
        </a:p>
      </dsp:txBody>
      <dsp:txXfrm>
        <a:off x="0" y="1002032"/>
        <a:ext cx="5100822" cy="248400"/>
      </dsp:txXfrm>
    </dsp:sp>
    <dsp:sp modelId="{2FAB2168-13ED-4903-B9C3-EA5DA69F68D9}">
      <dsp:nvSpPr>
        <dsp:cNvPr id="0" name=""/>
        <dsp:cNvSpPr/>
      </dsp:nvSpPr>
      <dsp:spPr>
        <a:xfrm>
          <a:off x="0" y="1250432"/>
          <a:ext cx="5100822" cy="3422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Empowerment for Action </a:t>
          </a:r>
        </a:p>
      </dsp:txBody>
      <dsp:txXfrm>
        <a:off x="16706" y="1267138"/>
        <a:ext cx="5067410" cy="308813"/>
      </dsp:txXfrm>
    </dsp:sp>
    <dsp:sp modelId="{25B71120-10DE-4A13-B014-A2FA44D124B1}">
      <dsp:nvSpPr>
        <dsp:cNvPr id="0" name=""/>
        <dsp:cNvSpPr/>
      </dsp:nvSpPr>
      <dsp:spPr>
        <a:xfrm>
          <a:off x="0" y="1592657"/>
          <a:ext cx="5100822" cy="349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951"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An environmentally literate society is better prepared to advocate for environmental protection. </a:t>
          </a:r>
        </a:p>
      </dsp:txBody>
      <dsp:txXfrm>
        <a:off x="0" y="1592657"/>
        <a:ext cx="5100822" cy="349312"/>
      </dsp:txXfrm>
    </dsp:sp>
    <dsp:sp modelId="{317CFE0B-AD64-4C05-9770-832252DA4623}">
      <dsp:nvSpPr>
        <dsp:cNvPr id="0" name=""/>
        <dsp:cNvSpPr/>
      </dsp:nvSpPr>
      <dsp:spPr>
        <a:xfrm>
          <a:off x="0" y="1941969"/>
          <a:ext cx="5100822" cy="3422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Enhanced Quality of Life</a:t>
          </a:r>
        </a:p>
      </dsp:txBody>
      <dsp:txXfrm>
        <a:off x="16706" y="1958675"/>
        <a:ext cx="5067410" cy="308813"/>
      </dsp:txXfrm>
    </dsp:sp>
    <dsp:sp modelId="{CF373957-2865-49AF-8ECE-A6C2D62C4225}">
      <dsp:nvSpPr>
        <dsp:cNvPr id="0" name=""/>
        <dsp:cNvSpPr/>
      </dsp:nvSpPr>
      <dsp:spPr>
        <a:xfrm>
          <a:off x="0" y="2284194"/>
          <a:ext cx="510082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951"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A healthy environment enhances quality of life. </a:t>
          </a:r>
          <a:endParaRPr lang="en-IN" sz="1200" kern="1200"/>
        </a:p>
      </dsp:txBody>
      <dsp:txXfrm>
        <a:off x="0" y="2284194"/>
        <a:ext cx="5100822" cy="2484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23D1D-0BD9-461D-BEEC-5E7FAFB4C8DA}">
      <dsp:nvSpPr>
        <dsp:cNvPr id="0" name=""/>
        <dsp:cNvSpPr/>
      </dsp:nvSpPr>
      <dsp:spPr>
        <a:xfrm>
          <a:off x="292"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AC049D-CDD3-470A-A5DB-4476B3332FBC}">
      <dsp:nvSpPr>
        <dsp:cNvPr id="0" name=""/>
        <dsp:cNvSpPr/>
      </dsp:nvSpPr>
      <dsp:spPr>
        <a:xfrm>
          <a:off x="150668" y="410181"/>
          <a:ext cx="2706758" cy="22998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99AF3-AB0F-44A7-ACCE-2C7A9FD8DE9D}">
      <dsp:nvSpPr>
        <dsp:cNvPr id="0" name=""/>
        <dsp:cNvSpPr/>
      </dsp:nvSpPr>
      <dsp:spPr>
        <a:xfrm>
          <a:off x="150668"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Promoting environmental literacy and resource conservation behaviors.</a:t>
          </a:r>
          <a:endParaRPr lang="en-IN" sz="1200" kern="1200"/>
        </a:p>
      </dsp:txBody>
      <dsp:txXfrm>
        <a:off x="150668" y="3063894"/>
        <a:ext cx="2706758" cy="601473"/>
      </dsp:txXfrm>
    </dsp:sp>
    <dsp:sp modelId="{416B4BBA-53FF-497E-BF15-1C32A39849B2}">
      <dsp:nvSpPr>
        <dsp:cNvPr id="0" name=""/>
        <dsp:cNvSpPr/>
      </dsp:nvSpPr>
      <dsp:spPr>
        <a:xfrm>
          <a:off x="150668"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Education and Awareness Campaigns</a:t>
          </a:r>
        </a:p>
      </dsp:txBody>
      <dsp:txXfrm>
        <a:off x="150668" y="2710041"/>
        <a:ext cx="2706758" cy="353852"/>
      </dsp:txXfrm>
    </dsp:sp>
    <dsp:sp modelId="{B2002E79-77C2-4B28-A862-F00D5F100069}">
      <dsp:nvSpPr>
        <dsp:cNvPr id="0" name=""/>
        <dsp:cNvSpPr/>
      </dsp:nvSpPr>
      <dsp:spPr>
        <a:xfrm>
          <a:off x="3955751"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11AB64B-466C-4DDC-9A89-A1F29D1348C7}">
      <dsp:nvSpPr>
        <dsp:cNvPr id="0" name=""/>
        <dsp:cNvSpPr/>
      </dsp:nvSpPr>
      <dsp:spPr>
        <a:xfrm>
          <a:off x="4106126" y="410181"/>
          <a:ext cx="2706758" cy="22998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DD0A0-D24D-4440-AD73-B824DDE3C8A1}">
      <dsp:nvSpPr>
        <dsp:cNvPr id="0" name=""/>
        <dsp:cNvSpPr/>
      </dsp:nvSpPr>
      <dsp:spPr>
        <a:xfrm>
          <a:off x="4106126"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Companies adopting sustainability as a core value.</a:t>
          </a:r>
          <a:endParaRPr lang="en-IN" sz="1200" kern="1200"/>
        </a:p>
      </dsp:txBody>
      <dsp:txXfrm>
        <a:off x="4106126" y="3063894"/>
        <a:ext cx="2706758" cy="601473"/>
      </dsp:txXfrm>
    </dsp:sp>
    <dsp:sp modelId="{BA68BF55-71AA-4FAA-828D-926D4AE29E80}">
      <dsp:nvSpPr>
        <dsp:cNvPr id="0" name=""/>
        <dsp:cNvSpPr/>
      </dsp:nvSpPr>
      <dsp:spPr>
        <a:xfrm>
          <a:off x="4106126"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Corporate Social Responsibility (CSR)</a:t>
          </a:r>
        </a:p>
      </dsp:txBody>
      <dsp:txXfrm>
        <a:off x="4106126" y="2710041"/>
        <a:ext cx="2706758" cy="353852"/>
      </dsp:txXfrm>
    </dsp:sp>
    <dsp:sp modelId="{9BCC12E9-E6E6-4BB7-8BD4-852AA21C4A3A}">
      <dsp:nvSpPr>
        <dsp:cNvPr id="0" name=""/>
        <dsp:cNvSpPr/>
      </dsp:nvSpPr>
      <dsp:spPr>
        <a:xfrm>
          <a:off x="7911209"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73158B-5BB3-4886-BFC3-EC8BF54EC0EB}">
      <dsp:nvSpPr>
        <dsp:cNvPr id="0" name=""/>
        <dsp:cNvSpPr/>
      </dsp:nvSpPr>
      <dsp:spPr>
        <a:xfrm>
          <a:off x="8061585" y="410181"/>
          <a:ext cx="2706758" cy="22998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1B2510-6D21-4466-B267-1EDFF5DE0A37}">
      <dsp:nvSpPr>
        <dsp:cNvPr id="0" name=""/>
        <dsp:cNvSpPr/>
      </dsp:nvSpPr>
      <dsp:spPr>
        <a:xfrm>
          <a:off x="8061585"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Grassroots movements encouraging sustainable lifestyles</a:t>
          </a:r>
        </a:p>
      </dsp:txBody>
      <dsp:txXfrm>
        <a:off x="8061585" y="3063894"/>
        <a:ext cx="2706758" cy="601473"/>
      </dsp:txXfrm>
    </dsp:sp>
    <dsp:sp modelId="{72A7CDA5-52B0-40D2-A6BF-142BE9847475}">
      <dsp:nvSpPr>
        <dsp:cNvPr id="0" name=""/>
        <dsp:cNvSpPr/>
      </dsp:nvSpPr>
      <dsp:spPr>
        <a:xfrm>
          <a:off x="8061585"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Community-led Initiatives</a:t>
          </a:r>
        </a:p>
      </dsp:txBody>
      <dsp:txXfrm>
        <a:off x="8061585" y="2710041"/>
        <a:ext cx="2706758" cy="353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BE01E-B5DA-4B92-BB8B-3672161C5B6C}">
      <dsp:nvSpPr>
        <dsp:cNvPr id="0" name=""/>
        <dsp:cNvSpPr/>
      </dsp:nvSpPr>
      <dsp:spPr>
        <a:xfrm>
          <a:off x="0" y="23428"/>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Solar Power</a:t>
          </a:r>
        </a:p>
      </dsp:txBody>
      <dsp:txXfrm>
        <a:off x="23388" y="46816"/>
        <a:ext cx="5399229" cy="432338"/>
      </dsp:txXfrm>
    </dsp:sp>
    <dsp:sp modelId="{30C36EDA-4ED1-4DF1-9EF8-F708BEA124DE}">
      <dsp:nvSpPr>
        <dsp:cNvPr id="0" name=""/>
        <dsp:cNvSpPr/>
      </dsp:nvSpPr>
      <dsp:spPr>
        <a:xfrm>
          <a:off x="0" y="502543"/>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PV panels convert sunlight into electricity.</a:t>
          </a:r>
          <a:endParaRPr lang="en-IN" sz="1600" kern="1200" dirty="0"/>
        </a:p>
      </dsp:txBody>
      <dsp:txXfrm>
        <a:off x="0" y="502543"/>
        <a:ext cx="5446005" cy="347760"/>
      </dsp:txXfrm>
    </dsp:sp>
    <dsp:sp modelId="{E185F958-7853-4968-8FBF-4268AC26FCF5}">
      <dsp:nvSpPr>
        <dsp:cNvPr id="0" name=""/>
        <dsp:cNvSpPr/>
      </dsp:nvSpPr>
      <dsp:spPr>
        <a:xfrm>
          <a:off x="0" y="850303"/>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Wind Energy</a:t>
          </a:r>
        </a:p>
      </dsp:txBody>
      <dsp:txXfrm>
        <a:off x="23388" y="873691"/>
        <a:ext cx="5399229" cy="432338"/>
      </dsp:txXfrm>
    </dsp:sp>
    <dsp:sp modelId="{7E792FAF-C055-4A2E-B40B-DF1C6CB56424}">
      <dsp:nvSpPr>
        <dsp:cNvPr id="0" name=""/>
        <dsp:cNvSpPr/>
      </dsp:nvSpPr>
      <dsp:spPr>
        <a:xfrm>
          <a:off x="0" y="1329418"/>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 Wind turbines harness wind power.</a:t>
          </a:r>
          <a:endParaRPr lang="en-IN" sz="1600" kern="1200" dirty="0"/>
        </a:p>
      </dsp:txBody>
      <dsp:txXfrm>
        <a:off x="0" y="1329418"/>
        <a:ext cx="5446005" cy="347760"/>
      </dsp:txXfrm>
    </dsp:sp>
    <dsp:sp modelId="{88687C48-71BC-4807-991B-7A425141148C}">
      <dsp:nvSpPr>
        <dsp:cNvPr id="0" name=""/>
        <dsp:cNvSpPr/>
      </dsp:nvSpPr>
      <dsp:spPr>
        <a:xfrm>
          <a:off x="0" y="1677178"/>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Hydropower</a:t>
          </a:r>
        </a:p>
      </dsp:txBody>
      <dsp:txXfrm>
        <a:off x="23388" y="1700566"/>
        <a:ext cx="5399229" cy="432338"/>
      </dsp:txXfrm>
    </dsp:sp>
    <dsp:sp modelId="{158189AC-10FD-4B7C-BDE9-4150CEA2002B}">
      <dsp:nvSpPr>
        <dsp:cNvPr id="0" name=""/>
        <dsp:cNvSpPr/>
      </dsp:nvSpPr>
      <dsp:spPr>
        <a:xfrm>
          <a:off x="0" y="2156293"/>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dirty="0"/>
            <a:t> Water turbines generate electricity.</a:t>
          </a:r>
        </a:p>
      </dsp:txBody>
      <dsp:txXfrm>
        <a:off x="0" y="2156293"/>
        <a:ext cx="5446005" cy="347760"/>
      </dsp:txXfrm>
    </dsp:sp>
    <dsp:sp modelId="{28C46486-C939-4466-90D7-C863B4CECD30}">
      <dsp:nvSpPr>
        <dsp:cNvPr id="0" name=""/>
        <dsp:cNvSpPr/>
      </dsp:nvSpPr>
      <dsp:spPr>
        <a:xfrm>
          <a:off x="0" y="2504053"/>
          <a:ext cx="5446005"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 Geothermal Energy</a:t>
          </a:r>
        </a:p>
      </dsp:txBody>
      <dsp:txXfrm>
        <a:off x="23388" y="2527441"/>
        <a:ext cx="5399229" cy="432338"/>
      </dsp:txXfrm>
    </dsp:sp>
    <dsp:sp modelId="{E7BD8DF8-7398-47A6-99EE-16FE794D10B6}">
      <dsp:nvSpPr>
        <dsp:cNvPr id="0" name=""/>
        <dsp:cNvSpPr/>
      </dsp:nvSpPr>
      <dsp:spPr>
        <a:xfrm>
          <a:off x="0" y="2983168"/>
          <a:ext cx="544600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1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 Heat from the Earth generates power.</a:t>
          </a:r>
          <a:endParaRPr lang="en-IN" sz="1600" kern="1200" dirty="0"/>
        </a:p>
      </dsp:txBody>
      <dsp:txXfrm>
        <a:off x="0" y="2983168"/>
        <a:ext cx="5446005" cy="3477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2E864-C61D-43FA-9B99-DC6529CD1599}">
      <dsp:nvSpPr>
        <dsp:cNvPr id="0" name=""/>
        <dsp:cNvSpPr/>
      </dsp:nvSpPr>
      <dsp:spPr>
        <a:xfrm>
          <a:off x="1893"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Battery Technologies</a:t>
          </a:r>
        </a:p>
      </dsp:txBody>
      <dsp:txXfrm>
        <a:off x="1893" y="1249621"/>
        <a:ext cx="1845743" cy="575089"/>
      </dsp:txXfrm>
    </dsp:sp>
    <dsp:sp modelId="{C2BAAD36-9EBB-4B59-A886-09361961721A}">
      <dsp:nvSpPr>
        <dsp:cNvPr id="0" name=""/>
        <dsp:cNvSpPr/>
      </dsp:nvSpPr>
      <dsp:spPr>
        <a:xfrm>
          <a:off x="1893"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Advancements in lithium-ion and solid-state batteries.</a:t>
          </a:r>
          <a:endParaRPr lang="en-IN" sz="1700" kern="1200" dirty="0"/>
        </a:p>
      </dsp:txBody>
      <dsp:txXfrm>
        <a:off x="1893" y="1824711"/>
        <a:ext cx="1845743" cy="1096627"/>
      </dsp:txXfrm>
    </dsp:sp>
    <dsp:sp modelId="{27642FA5-776B-4F4B-9815-3C67720D6F7C}">
      <dsp:nvSpPr>
        <dsp:cNvPr id="0" name=""/>
        <dsp:cNvSpPr/>
      </dsp:nvSpPr>
      <dsp:spPr>
        <a:xfrm>
          <a:off x="2106040"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Smart Grids</a:t>
          </a:r>
        </a:p>
      </dsp:txBody>
      <dsp:txXfrm>
        <a:off x="2106040" y="1249621"/>
        <a:ext cx="1845743" cy="575089"/>
      </dsp:txXfrm>
    </dsp:sp>
    <dsp:sp modelId="{95B11B98-EE21-4D47-BC16-793331EA68FB}">
      <dsp:nvSpPr>
        <dsp:cNvPr id="0" name=""/>
        <dsp:cNvSpPr/>
      </dsp:nvSpPr>
      <dsp:spPr>
        <a:xfrm>
          <a:off x="2106040"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N" sz="1700" kern="1200" dirty="0"/>
            <a:t>Intelligent power distribution  systems.</a:t>
          </a:r>
        </a:p>
      </dsp:txBody>
      <dsp:txXfrm>
        <a:off x="2106040" y="1824711"/>
        <a:ext cx="1845743" cy="1096627"/>
      </dsp:txXfrm>
    </dsp:sp>
    <dsp:sp modelId="{74932D97-19A0-455D-B37C-F83451CC561B}">
      <dsp:nvSpPr>
        <dsp:cNvPr id="0" name=""/>
        <dsp:cNvSpPr/>
      </dsp:nvSpPr>
      <dsp:spPr>
        <a:xfrm>
          <a:off x="4210188" y="1249621"/>
          <a:ext cx="1845743" cy="57508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t>Energy Storage Systems</a:t>
          </a:r>
        </a:p>
      </dsp:txBody>
      <dsp:txXfrm>
        <a:off x="4210188" y="1249621"/>
        <a:ext cx="1845743" cy="575089"/>
      </dsp:txXfrm>
    </dsp:sp>
    <dsp:sp modelId="{082CA50C-1F83-4381-8EC5-7C87AD4D8D45}">
      <dsp:nvSpPr>
        <dsp:cNvPr id="0" name=""/>
        <dsp:cNvSpPr/>
      </dsp:nvSpPr>
      <dsp:spPr>
        <a:xfrm>
          <a:off x="4210188" y="1824711"/>
          <a:ext cx="1845743" cy="1096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Large-scale storage for renewable  energy</a:t>
          </a:r>
          <a:endParaRPr lang="en-IN" sz="1700" kern="1200" dirty="0"/>
        </a:p>
      </dsp:txBody>
      <dsp:txXfrm>
        <a:off x="4210188" y="1824711"/>
        <a:ext cx="1845743" cy="109662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06FA3-E26F-4DAC-80A0-92C9CB5EEACF}">
      <dsp:nvSpPr>
        <dsp:cNvPr id="0" name=""/>
        <dsp:cNvSpPr/>
      </dsp:nvSpPr>
      <dsp:spPr>
        <a:xfrm>
          <a:off x="1876" y="715593"/>
          <a:ext cx="1829545" cy="72387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Electric Vehicles</a:t>
          </a:r>
        </a:p>
      </dsp:txBody>
      <dsp:txXfrm>
        <a:off x="1876" y="715593"/>
        <a:ext cx="1829545" cy="723879"/>
      </dsp:txXfrm>
    </dsp:sp>
    <dsp:sp modelId="{79825C12-6BE6-46CC-A4E6-B1EC90DABADE}">
      <dsp:nvSpPr>
        <dsp:cNvPr id="0" name=""/>
        <dsp:cNvSpPr/>
      </dsp:nvSpPr>
      <dsp:spPr>
        <a:xfrm>
          <a:off x="1876" y="1439473"/>
          <a:ext cx="1829545" cy="121054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Reduce greenhouse gas emissions.</a:t>
          </a:r>
        </a:p>
      </dsp:txBody>
      <dsp:txXfrm>
        <a:off x="1876" y="1439473"/>
        <a:ext cx="1829545" cy="1210545"/>
      </dsp:txXfrm>
    </dsp:sp>
    <dsp:sp modelId="{3706E540-5C10-4C5E-B5F1-1B80D7B2C7CF}">
      <dsp:nvSpPr>
        <dsp:cNvPr id="0" name=""/>
        <dsp:cNvSpPr/>
      </dsp:nvSpPr>
      <dsp:spPr>
        <a:xfrm>
          <a:off x="2087558" y="715593"/>
          <a:ext cx="1829545" cy="72387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 Hydrogen Fuel Cells</a:t>
          </a:r>
        </a:p>
      </dsp:txBody>
      <dsp:txXfrm>
        <a:off x="2087558" y="715593"/>
        <a:ext cx="1829545" cy="723879"/>
      </dsp:txXfrm>
    </dsp:sp>
    <dsp:sp modelId="{5C9B5BE5-79E6-4277-99ED-84F679FE7FB5}">
      <dsp:nvSpPr>
        <dsp:cNvPr id="0" name=""/>
        <dsp:cNvSpPr/>
      </dsp:nvSpPr>
      <dsp:spPr>
        <a:xfrm>
          <a:off x="2087558" y="1439473"/>
          <a:ext cx="1829545" cy="121054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Produce electricity with water as byproduct.</a:t>
          </a:r>
          <a:endParaRPr lang="en-IN" sz="1800" kern="1200" dirty="0"/>
        </a:p>
      </dsp:txBody>
      <dsp:txXfrm>
        <a:off x="2087558" y="1439473"/>
        <a:ext cx="1829545" cy="1210545"/>
      </dsp:txXfrm>
    </dsp:sp>
    <dsp:sp modelId="{3E25A62F-9BF1-4F83-8390-B6ABEC3E5AA9}">
      <dsp:nvSpPr>
        <dsp:cNvPr id="0" name=""/>
        <dsp:cNvSpPr/>
      </dsp:nvSpPr>
      <dsp:spPr>
        <a:xfrm>
          <a:off x="4173240" y="715593"/>
          <a:ext cx="1829545" cy="72387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kern="1200" dirty="0"/>
            <a:t> Sustainable Aviation</a:t>
          </a:r>
        </a:p>
      </dsp:txBody>
      <dsp:txXfrm>
        <a:off x="4173240" y="715593"/>
        <a:ext cx="1829545" cy="723879"/>
      </dsp:txXfrm>
    </dsp:sp>
    <dsp:sp modelId="{6B58CD8C-988C-4124-B693-A89EB8320F9F}">
      <dsp:nvSpPr>
        <dsp:cNvPr id="0" name=""/>
        <dsp:cNvSpPr/>
      </dsp:nvSpPr>
      <dsp:spPr>
        <a:xfrm>
          <a:off x="4173240" y="1439473"/>
          <a:ext cx="1829545" cy="121054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Reduce air travel's carbon footprint</a:t>
          </a:r>
          <a:endParaRPr lang="en-IN" sz="1800" kern="1200" dirty="0"/>
        </a:p>
      </dsp:txBody>
      <dsp:txXfrm>
        <a:off x="4173240" y="1439473"/>
        <a:ext cx="1829545" cy="12105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84DF5-531E-40F7-B696-9F2D7C09D26B}">
      <dsp:nvSpPr>
        <dsp:cNvPr id="0" name=""/>
        <dsp:cNvSpPr/>
      </dsp:nvSpPr>
      <dsp:spPr>
        <a:xfrm>
          <a:off x="24" y="4518"/>
          <a:ext cx="2316488" cy="92659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444444"/>
              </a:solidFill>
              <a:latin typeface="Calibri"/>
              <a:ea typeface="Calibri"/>
              <a:cs typeface="Calibri"/>
            </a:rPr>
            <a:t>Demand:</a:t>
          </a:r>
          <a:endParaRPr lang="en-IN" sz="2200" kern="1200" dirty="0">
            <a:solidFill>
              <a:srgbClr val="444444"/>
            </a:solidFill>
            <a:latin typeface="Calibri"/>
            <a:ea typeface="Calibri"/>
            <a:cs typeface="Calibri"/>
          </a:endParaRPr>
        </a:p>
      </dsp:txBody>
      <dsp:txXfrm>
        <a:off x="24" y="4518"/>
        <a:ext cx="2316488" cy="926595"/>
      </dsp:txXfrm>
    </dsp:sp>
    <dsp:sp modelId="{F0D7C779-7E89-43C1-A425-65BCC09534F5}">
      <dsp:nvSpPr>
        <dsp:cNvPr id="0" name=""/>
        <dsp:cNvSpPr/>
      </dsp:nvSpPr>
      <dsp:spPr>
        <a:xfrm>
          <a:off x="24" y="931113"/>
          <a:ext cx="2316488" cy="2064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444444"/>
              </a:solidFill>
              <a:latin typeface="Calibri"/>
              <a:ea typeface="Calibri"/>
              <a:cs typeface="Calibri"/>
            </a:rPr>
            <a:t>Green skills job postings grew by 22.4% between 2022 and 2023. </a:t>
          </a:r>
          <a:endParaRPr lang="en-IN" sz="1800" kern="1200">
            <a:solidFill>
              <a:srgbClr val="444444"/>
            </a:solidFill>
            <a:latin typeface="Calibri"/>
            <a:ea typeface="Calibri"/>
            <a:cs typeface="Calibri"/>
          </a:endParaRPr>
        </a:p>
      </dsp:txBody>
      <dsp:txXfrm>
        <a:off x="24" y="931113"/>
        <a:ext cx="2316488" cy="2064240"/>
      </dsp:txXfrm>
    </dsp:sp>
    <dsp:sp modelId="{123DC413-A1B9-4AF2-BB37-C2C0F80ACB9B}">
      <dsp:nvSpPr>
        <dsp:cNvPr id="0" name=""/>
        <dsp:cNvSpPr/>
      </dsp:nvSpPr>
      <dsp:spPr>
        <a:xfrm>
          <a:off x="2640820" y="4518"/>
          <a:ext cx="2316488" cy="92659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444444"/>
              </a:solidFill>
              <a:latin typeface="Calibri"/>
              <a:ea typeface="Calibri"/>
              <a:cs typeface="Calibri"/>
            </a:rPr>
            <a:t>Supply:</a:t>
          </a:r>
        </a:p>
      </dsp:txBody>
      <dsp:txXfrm>
        <a:off x="2640820" y="4518"/>
        <a:ext cx="2316488" cy="926595"/>
      </dsp:txXfrm>
    </dsp:sp>
    <dsp:sp modelId="{1C1EB32A-2515-4A51-85FF-CABD0871359F}">
      <dsp:nvSpPr>
        <dsp:cNvPr id="0" name=""/>
        <dsp:cNvSpPr/>
      </dsp:nvSpPr>
      <dsp:spPr>
        <a:xfrm>
          <a:off x="2640820" y="931113"/>
          <a:ext cx="2316488" cy="2064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444444"/>
              </a:solidFill>
              <a:latin typeface="Calibri"/>
              <a:ea typeface="Calibri"/>
              <a:cs typeface="Calibri"/>
            </a:rPr>
            <a:t>Green talent in the workforce grew by 12.3% in the same period</a:t>
          </a:r>
          <a:endParaRPr lang="en-IN" sz="1800" kern="1200" dirty="0">
            <a:solidFill>
              <a:srgbClr val="444444"/>
            </a:solidFill>
            <a:latin typeface="Calibri"/>
            <a:ea typeface="Calibri"/>
            <a:cs typeface="Calibri"/>
          </a:endParaRPr>
        </a:p>
      </dsp:txBody>
      <dsp:txXfrm>
        <a:off x="2640820" y="931113"/>
        <a:ext cx="2316488" cy="2064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7963-BBFF-4C90-930C-FB626B22F455}">
      <dsp:nvSpPr>
        <dsp:cNvPr id="0" name=""/>
        <dsp:cNvSpPr/>
      </dsp:nvSpPr>
      <dsp:spPr>
        <a:xfrm>
          <a:off x="0" y="29520"/>
          <a:ext cx="5535283"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Arial"/>
            </a:rPr>
            <a:t>Legislation </a:t>
          </a:r>
        </a:p>
      </dsp:txBody>
      <dsp:txXfrm>
        <a:off x="31070" y="60590"/>
        <a:ext cx="5473143" cy="574340"/>
      </dsp:txXfrm>
    </dsp:sp>
    <dsp:sp modelId="{7D2D12C4-20B3-482B-BE7E-4457866FCC3A}">
      <dsp:nvSpPr>
        <dsp:cNvPr id="0" name=""/>
        <dsp:cNvSpPr/>
      </dsp:nvSpPr>
      <dsp:spPr>
        <a:xfrm>
          <a:off x="0" y="666000"/>
          <a:ext cx="5535283"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4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solidFill>
                <a:srgbClr val="000000"/>
              </a:solidFill>
              <a:latin typeface="Arial"/>
            </a:rPr>
            <a:t>Environmental laws and regulations drive cleaner practices. </a:t>
          </a:r>
        </a:p>
      </dsp:txBody>
      <dsp:txXfrm>
        <a:off x="0" y="666000"/>
        <a:ext cx="5535283" cy="563040"/>
      </dsp:txXfrm>
    </dsp:sp>
    <dsp:sp modelId="{5B0534C0-5FD3-4426-82E4-AB0D62486057}">
      <dsp:nvSpPr>
        <dsp:cNvPr id="0" name=""/>
        <dsp:cNvSpPr/>
      </dsp:nvSpPr>
      <dsp:spPr>
        <a:xfrm>
          <a:off x="0" y="1229040"/>
          <a:ext cx="5535283"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000000"/>
              </a:solidFill>
              <a:latin typeface="Arial"/>
            </a:rPr>
            <a:t>Funding </a:t>
          </a:r>
        </a:p>
      </dsp:txBody>
      <dsp:txXfrm>
        <a:off x="31070" y="1260110"/>
        <a:ext cx="5473143" cy="574340"/>
      </dsp:txXfrm>
    </dsp:sp>
    <dsp:sp modelId="{E590FCBA-B537-4A78-AF9F-F33FA358FD8F}">
      <dsp:nvSpPr>
        <dsp:cNvPr id="0" name=""/>
        <dsp:cNvSpPr/>
      </dsp:nvSpPr>
      <dsp:spPr>
        <a:xfrm>
          <a:off x="0" y="1865520"/>
          <a:ext cx="5535283"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4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solidFill>
                <a:srgbClr val="000000"/>
              </a:solidFill>
              <a:latin typeface="Arial"/>
            </a:rPr>
            <a:t>Incentives encourage investment in green technologies. </a:t>
          </a:r>
        </a:p>
      </dsp:txBody>
      <dsp:txXfrm>
        <a:off x="0" y="1865520"/>
        <a:ext cx="5535283" cy="563040"/>
      </dsp:txXfrm>
    </dsp:sp>
    <dsp:sp modelId="{FCA47909-A478-42EB-9DD4-62CC3DC6A2F6}">
      <dsp:nvSpPr>
        <dsp:cNvPr id="0" name=""/>
        <dsp:cNvSpPr/>
      </dsp:nvSpPr>
      <dsp:spPr>
        <a:xfrm>
          <a:off x="0" y="2428560"/>
          <a:ext cx="5535283"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000000"/>
              </a:solidFill>
              <a:latin typeface="Arial"/>
            </a:rPr>
            <a:t>Education </a:t>
          </a:r>
        </a:p>
      </dsp:txBody>
      <dsp:txXfrm>
        <a:off x="31070" y="2459630"/>
        <a:ext cx="5473143" cy="574340"/>
      </dsp:txXfrm>
    </dsp:sp>
    <dsp:sp modelId="{6C3F4B06-2196-4697-978C-CE276155CB20}">
      <dsp:nvSpPr>
        <dsp:cNvPr id="0" name=""/>
        <dsp:cNvSpPr/>
      </dsp:nvSpPr>
      <dsp:spPr>
        <a:xfrm>
          <a:off x="0" y="3065039"/>
          <a:ext cx="5535283"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4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solidFill>
                <a:srgbClr val="000000"/>
              </a:solidFill>
              <a:latin typeface="Arial"/>
            </a:rPr>
            <a:t>Programs promote environmental literacy and green skills.</a:t>
          </a:r>
          <a:endParaRPr lang="en-US" sz="1800" kern="1200"/>
        </a:p>
      </dsp:txBody>
      <dsp:txXfrm>
        <a:off x="0" y="3065039"/>
        <a:ext cx="5535283" cy="563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98C35-AFAB-453D-ACB8-B3FE04171EBE}">
      <dsp:nvSpPr>
        <dsp:cNvPr id="0" name=""/>
        <dsp:cNvSpPr/>
      </dsp:nvSpPr>
      <dsp:spPr>
        <a:xfrm>
          <a:off x="569603" y="934"/>
          <a:ext cx="3762454" cy="950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kern="1200"/>
            <a:t>Ecological Footprint</a:t>
          </a:r>
        </a:p>
      </dsp:txBody>
      <dsp:txXfrm>
        <a:off x="597456" y="28787"/>
        <a:ext cx="3706748" cy="895268"/>
      </dsp:txXfrm>
    </dsp:sp>
    <dsp:sp modelId="{746D6B9E-141E-40F5-871B-13B2C6AA1737}">
      <dsp:nvSpPr>
        <dsp:cNvPr id="0" name=""/>
        <dsp:cNvSpPr/>
      </dsp:nvSpPr>
      <dsp:spPr>
        <a:xfrm>
          <a:off x="945848" y="951908"/>
          <a:ext cx="376245" cy="713230"/>
        </a:xfrm>
        <a:custGeom>
          <a:avLst/>
          <a:gdLst/>
          <a:ahLst/>
          <a:cxnLst/>
          <a:rect l="0" t="0" r="0" b="0"/>
          <a:pathLst>
            <a:path>
              <a:moveTo>
                <a:pt x="0" y="0"/>
              </a:moveTo>
              <a:lnTo>
                <a:pt x="0" y="713230"/>
              </a:lnTo>
              <a:lnTo>
                <a:pt x="376245" y="7132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D01EC-C6A2-439A-80E9-9CCB4884F9A3}">
      <dsp:nvSpPr>
        <dsp:cNvPr id="0" name=""/>
        <dsp:cNvSpPr/>
      </dsp:nvSpPr>
      <dsp:spPr>
        <a:xfrm>
          <a:off x="1322094" y="1189652"/>
          <a:ext cx="3052430" cy="9509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Quantifies the amount of resources needed to support </a:t>
          </a:r>
          <a:r>
            <a:rPr lang="en-IN" sz="1600" kern="1200"/>
            <a:t>our lifestyle.</a:t>
          </a:r>
        </a:p>
      </dsp:txBody>
      <dsp:txXfrm>
        <a:off x="1349947" y="1217505"/>
        <a:ext cx="2996724" cy="895268"/>
      </dsp:txXfrm>
    </dsp:sp>
    <dsp:sp modelId="{4E0C215A-F89C-488F-A345-F00FC97BEFA0}">
      <dsp:nvSpPr>
        <dsp:cNvPr id="0" name=""/>
        <dsp:cNvSpPr/>
      </dsp:nvSpPr>
      <dsp:spPr>
        <a:xfrm>
          <a:off x="945848" y="951908"/>
          <a:ext cx="376245" cy="1901949"/>
        </a:xfrm>
        <a:custGeom>
          <a:avLst/>
          <a:gdLst/>
          <a:ahLst/>
          <a:cxnLst/>
          <a:rect l="0" t="0" r="0" b="0"/>
          <a:pathLst>
            <a:path>
              <a:moveTo>
                <a:pt x="0" y="0"/>
              </a:moveTo>
              <a:lnTo>
                <a:pt x="0" y="1901949"/>
              </a:lnTo>
              <a:lnTo>
                <a:pt x="376245" y="19019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50936-ACE4-4D2A-8ED3-373039ABD486}">
      <dsp:nvSpPr>
        <dsp:cNvPr id="0" name=""/>
        <dsp:cNvSpPr/>
      </dsp:nvSpPr>
      <dsp:spPr>
        <a:xfrm>
          <a:off x="1322094" y="2378370"/>
          <a:ext cx="3034399" cy="9509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 Reducing the ecological footprint involves adopting </a:t>
          </a:r>
          <a:r>
            <a:rPr lang="en-IN" sz="1600" kern="1200"/>
            <a:t>sustainable consumption habits</a:t>
          </a:r>
        </a:p>
      </dsp:txBody>
      <dsp:txXfrm>
        <a:off x="1349947" y="2406223"/>
        <a:ext cx="2978693" cy="895268"/>
      </dsp:txXfrm>
    </dsp:sp>
    <dsp:sp modelId="{82B60FB2-4D3A-439C-81D9-8677E225AE18}">
      <dsp:nvSpPr>
        <dsp:cNvPr id="0" name=""/>
        <dsp:cNvSpPr/>
      </dsp:nvSpPr>
      <dsp:spPr>
        <a:xfrm>
          <a:off x="4807545" y="934"/>
          <a:ext cx="3919251" cy="950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kern="1200"/>
            <a:t> Carbon Footprint</a:t>
          </a:r>
        </a:p>
      </dsp:txBody>
      <dsp:txXfrm>
        <a:off x="4835398" y="28787"/>
        <a:ext cx="3863545" cy="895268"/>
      </dsp:txXfrm>
    </dsp:sp>
    <dsp:sp modelId="{E176E7E8-9F47-4923-AC4A-10EFEC5B2FF2}">
      <dsp:nvSpPr>
        <dsp:cNvPr id="0" name=""/>
        <dsp:cNvSpPr/>
      </dsp:nvSpPr>
      <dsp:spPr>
        <a:xfrm>
          <a:off x="5199470" y="951908"/>
          <a:ext cx="391925" cy="713230"/>
        </a:xfrm>
        <a:custGeom>
          <a:avLst/>
          <a:gdLst/>
          <a:ahLst/>
          <a:cxnLst/>
          <a:rect l="0" t="0" r="0" b="0"/>
          <a:pathLst>
            <a:path>
              <a:moveTo>
                <a:pt x="0" y="0"/>
              </a:moveTo>
              <a:lnTo>
                <a:pt x="0" y="713230"/>
              </a:lnTo>
              <a:lnTo>
                <a:pt x="391925" y="7132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9A515-7852-49CD-B962-B9AC6B2E7892}">
      <dsp:nvSpPr>
        <dsp:cNvPr id="0" name=""/>
        <dsp:cNvSpPr/>
      </dsp:nvSpPr>
      <dsp:spPr>
        <a:xfrm>
          <a:off x="5591395" y="1189652"/>
          <a:ext cx="3105319" cy="9509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Measures the total amount of greenhouse gases emitted.</a:t>
          </a:r>
          <a:endParaRPr lang="en-IN" sz="1600" kern="1200"/>
        </a:p>
      </dsp:txBody>
      <dsp:txXfrm>
        <a:off x="5619248" y="1217505"/>
        <a:ext cx="3049613" cy="895268"/>
      </dsp:txXfrm>
    </dsp:sp>
    <dsp:sp modelId="{4DD00059-7732-4F3A-A5BE-5F929F6595B3}">
      <dsp:nvSpPr>
        <dsp:cNvPr id="0" name=""/>
        <dsp:cNvSpPr/>
      </dsp:nvSpPr>
      <dsp:spPr>
        <a:xfrm>
          <a:off x="5199470" y="951908"/>
          <a:ext cx="391925" cy="1901949"/>
        </a:xfrm>
        <a:custGeom>
          <a:avLst/>
          <a:gdLst/>
          <a:ahLst/>
          <a:cxnLst/>
          <a:rect l="0" t="0" r="0" b="0"/>
          <a:pathLst>
            <a:path>
              <a:moveTo>
                <a:pt x="0" y="0"/>
              </a:moveTo>
              <a:lnTo>
                <a:pt x="0" y="1901949"/>
              </a:lnTo>
              <a:lnTo>
                <a:pt x="391925" y="19019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13C5DD-8A73-410A-B536-BF4B769C6B1C}">
      <dsp:nvSpPr>
        <dsp:cNvPr id="0" name=""/>
        <dsp:cNvSpPr/>
      </dsp:nvSpPr>
      <dsp:spPr>
        <a:xfrm>
          <a:off x="5591395" y="2378370"/>
          <a:ext cx="3115103" cy="9509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 Strategies for reduction include using renewable energy </a:t>
          </a:r>
          <a:r>
            <a:rPr lang="en-IN" sz="1600" kern="1200"/>
            <a:t>and reducing energy consumption</a:t>
          </a:r>
        </a:p>
      </dsp:txBody>
      <dsp:txXfrm>
        <a:off x="5619248" y="2406223"/>
        <a:ext cx="3059397" cy="895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1DC91-011C-44F3-A62A-2C1F01F8B222}">
      <dsp:nvSpPr>
        <dsp:cNvPr id="0" name=""/>
        <dsp:cNvSpPr/>
      </dsp:nvSpPr>
      <dsp:spPr>
        <a:xfrm rot="5400000">
          <a:off x="7006119" y="-3067320"/>
          <a:ext cx="585068" cy="68693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 Recognizing environmental issues and understanding their implications.</a:t>
          </a:r>
          <a:endParaRPr lang="en-IN" sz="1700" kern="1200"/>
        </a:p>
      </dsp:txBody>
      <dsp:txXfrm rot="-5400000">
        <a:off x="3863993" y="103367"/>
        <a:ext cx="6840760" cy="527946"/>
      </dsp:txXfrm>
    </dsp:sp>
    <dsp:sp modelId="{BC210272-4136-40B3-9E34-6ED415B7DDA8}">
      <dsp:nvSpPr>
        <dsp:cNvPr id="0" name=""/>
        <dsp:cNvSpPr/>
      </dsp:nvSpPr>
      <dsp:spPr>
        <a:xfrm>
          <a:off x="0" y="1672"/>
          <a:ext cx="3863993" cy="731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 Awareness and Sensitivity</a:t>
          </a:r>
        </a:p>
      </dsp:txBody>
      <dsp:txXfrm>
        <a:off x="35701" y="37373"/>
        <a:ext cx="3792591" cy="659933"/>
      </dsp:txXfrm>
    </dsp:sp>
    <dsp:sp modelId="{5557AAF9-2FD8-4413-A1B9-2203D868E94F}">
      <dsp:nvSpPr>
        <dsp:cNvPr id="0" name=""/>
        <dsp:cNvSpPr/>
      </dsp:nvSpPr>
      <dsp:spPr>
        <a:xfrm rot="5400000">
          <a:off x="7006119" y="-2299417"/>
          <a:ext cx="585068" cy="68693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 Gaining an understanding of ecological principles and environmental systems.</a:t>
          </a:r>
          <a:endParaRPr lang="en-IN" sz="1700" kern="1200"/>
        </a:p>
      </dsp:txBody>
      <dsp:txXfrm rot="-5400000">
        <a:off x="3863993" y="871270"/>
        <a:ext cx="6840760" cy="527946"/>
      </dsp:txXfrm>
    </dsp:sp>
    <dsp:sp modelId="{9586E3F5-0CB2-4B2E-B740-D652D47913CB}">
      <dsp:nvSpPr>
        <dsp:cNvPr id="0" name=""/>
        <dsp:cNvSpPr/>
      </dsp:nvSpPr>
      <dsp:spPr>
        <a:xfrm>
          <a:off x="0" y="769575"/>
          <a:ext cx="3863993" cy="731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IN" sz="4100" kern="1200"/>
            <a:t> </a:t>
          </a:r>
          <a:r>
            <a:rPr lang="en-IN" sz="2200" kern="1200"/>
            <a:t>Knowledge</a:t>
          </a:r>
        </a:p>
      </dsp:txBody>
      <dsp:txXfrm>
        <a:off x="35701" y="805276"/>
        <a:ext cx="3792591" cy="659933"/>
      </dsp:txXfrm>
    </dsp:sp>
    <dsp:sp modelId="{1F5117FC-7A68-4497-93FA-684C384C0C7C}">
      <dsp:nvSpPr>
        <dsp:cNvPr id="0" name=""/>
        <dsp:cNvSpPr/>
      </dsp:nvSpPr>
      <dsp:spPr>
        <a:xfrm rot="5400000">
          <a:off x="7006119" y="-1531514"/>
          <a:ext cx="585068" cy="68693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 Developing critical thinking, problem-solving, and decision-making skills.</a:t>
          </a:r>
          <a:endParaRPr lang="en-IN" sz="1700" kern="1200"/>
        </a:p>
      </dsp:txBody>
      <dsp:txXfrm rot="-5400000">
        <a:off x="3863993" y="1639173"/>
        <a:ext cx="6840760" cy="527946"/>
      </dsp:txXfrm>
    </dsp:sp>
    <dsp:sp modelId="{61F3BD26-3774-4595-B116-4D9C1D962F8B}">
      <dsp:nvSpPr>
        <dsp:cNvPr id="0" name=""/>
        <dsp:cNvSpPr/>
      </dsp:nvSpPr>
      <dsp:spPr>
        <a:xfrm>
          <a:off x="0" y="1537478"/>
          <a:ext cx="3863993" cy="731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a:t> </a:t>
          </a:r>
          <a:r>
            <a:rPr lang="en-IN" sz="2200" kern="1200"/>
            <a:t>Skills</a:t>
          </a:r>
        </a:p>
      </dsp:txBody>
      <dsp:txXfrm>
        <a:off x="35701" y="1573179"/>
        <a:ext cx="3792591" cy="659933"/>
      </dsp:txXfrm>
    </dsp:sp>
    <dsp:sp modelId="{BEDBDF0F-8EB9-4932-B42A-6BB6B54B2508}">
      <dsp:nvSpPr>
        <dsp:cNvPr id="0" name=""/>
        <dsp:cNvSpPr/>
      </dsp:nvSpPr>
      <dsp:spPr>
        <a:xfrm rot="5400000">
          <a:off x="7006119" y="-763612"/>
          <a:ext cx="585068" cy="68693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 Fostering a sense of environmental responsibility.</a:t>
          </a:r>
          <a:endParaRPr lang="en-IN" sz="1700" kern="1200"/>
        </a:p>
      </dsp:txBody>
      <dsp:txXfrm rot="-5400000">
        <a:off x="3863993" y="2407075"/>
        <a:ext cx="6840760" cy="527946"/>
      </dsp:txXfrm>
    </dsp:sp>
    <dsp:sp modelId="{8120DC60-9750-4A01-9E56-BB772DA56118}">
      <dsp:nvSpPr>
        <dsp:cNvPr id="0" name=""/>
        <dsp:cNvSpPr/>
      </dsp:nvSpPr>
      <dsp:spPr>
        <a:xfrm>
          <a:off x="0" y="2305380"/>
          <a:ext cx="3863993" cy="731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 Attitudes</a:t>
          </a:r>
        </a:p>
      </dsp:txBody>
      <dsp:txXfrm>
        <a:off x="35701" y="2341081"/>
        <a:ext cx="3792591" cy="659933"/>
      </dsp:txXfrm>
    </dsp:sp>
    <dsp:sp modelId="{E25B595F-C8ED-4DBB-9341-57D7843AA2B9}">
      <dsp:nvSpPr>
        <dsp:cNvPr id="0" name=""/>
        <dsp:cNvSpPr/>
      </dsp:nvSpPr>
      <dsp:spPr>
        <a:xfrm rot="5400000">
          <a:off x="7006119" y="4290"/>
          <a:ext cx="585068" cy="68693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 Engaging in efforts that contribute to resolving environmental issues</a:t>
          </a:r>
          <a:endParaRPr lang="en-IN" sz="1700" kern="1200"/>
        </a:p>
      </dsp:txBody>
      <dsp:txXfrm rot="-5400000">
        <a:off x="3863993" y="3174978"/>
        <a:ext cx="6840760" cy="527946"/>
      </dsp:txXfrm>
    </dsp:sp>
    <dsp:sp modelId="{EB0CAC98-AC8F-47CB-A237-54AD1554AFA5}">
      <dsp:nvSpPr>
        <dsp:cNvPr id="0" name=""/>
        <dsp:cNvSpPr/>
      </dsp:nvSpPr>
      <dsp:spPr>
        <a:xfrm>
          <a:off x="0" y="3073283"/>
          <a:ext cx="3863993" cy="731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IN" sz="4100" kern="1200"/>
            <a:t> </a:t>
          </a:r>
          <a:r>
            <a:rPr lang="en-IN" sz="2200" kern="1200"/>
            <a:t>Participation</a:t>
          </a:r>
        </a:p>
      </dsp:txBody>
      <dsp:txXfrm>
        <a:off x="35701" y="3108984"/>
        <a:ext cx="3792591" cy="659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3C5C0-9B62-4391-8B11-28AB204E7087}">
      <dsp:nvSpPr>
        <dsp:cNvPr id="0" name=""/>
        <dsp:cNvSpPr/>
      </dsp:nvSpPr>
      <dsp:spPr>
        <a:xfrm rot="5400000">
          <a:off x="6356536" y="-2707400"/>
          <a:ext cx="723699" cy="63231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Comprehensive programs in schools and communities should focus on practical, hands-on learning experiences.</a:t>
          </a:r>
        </a:p>
      </dsp:txBody>
      <dsp:txXfrm rot="-5400000">
        <a:off x="3556792" y="127672"/>
        <a:ext cx="6287859" cy="653043"/>
      </dsp:txXfrm>
    </dsp:sp>
    <dsp:sp modelId="{183FBB4A-83E6-484F-A841-EEDA77B51FC0}">
      <dsp:nvSpPr>
        <dsp:cNvPr id="0" name=""/>
        <dsp:cNvSpPr/>
      </dsp:nvSpPr>
      <dsp:spPr>
        <a:xfrm>
          <a:off x="0" y="1880"/>
          <a:ext cx="3556792" cy="904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latin typeface="+mn-lt"/>
            </a:rPr>
            <a:t>Education Programs</a:t>
          </a:r>
          <a:endParaRPr lang="en-IN" sz="2200" kern="1200"/>
        </a:p>
      </dsp:txBody>
      <dsp:txXfrm>
        <a:off x="44160" y="46040"/>
        <a:ext cx="3468472" cy="816304"/>
      </dsp:txXfrm>
    </dsp:sp>
    <dsp:sp modelId="{B904979F-A57E-421A-AB4D-C7F6DC53DCC4}">
      <dsp:nvSpPr>
        <dsp:cNvPr id="0" name=""/>
        <dsp:cNvSpPr/>
      </dsp:nvSpPr>
      <dsp:spPr>
        <a:xfrm rot="5400000">
          <a:off x="6356536" y="-1757545"/>
          <a:ext cx="723699" cy="63231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Workshops, clean-up projects, and sustainability initiatives help build community awareness.</a:t>
          </a:r>
        </a:p>
      </dsp:txBody>
      <dsp:txXfrm rot="-5400000">
        <a:off x="3556792" y="1077527"/>
        <a:ext cx="6287859" cy="653043"/>
      </dsp:txXfrm>
    </dsp:sp>
    <dsp:sp modelId="{49EE29BA-4FA5-43AB-A5F1-832C9D3183D3}">
      <dsp:nvSpPr>
        <dsp:cNvPr id="0" name=""/>
        <dsp:cNvSpPr/>
      </dsp:nvSpPr>
      <dsp:spPr>
        <a:xfrm>
          <a:off x="0" y="951736"/>
          <a:ext cx="3556792" cy="904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latin typeface="+mn-lt"/>
            </a:rPr>
            <a:t>Community Engagement</a:t>
          </a:r>
        </a:p>
      </dsp:txBody>
      <dsp:txXfrm>
        <a:off x="44160" y="995896"/>
        <a:ext cx="3468472" cy="816304"/>
      </dsp:txXfrm>
    </dsp:sp>
    <dsp:sp modelId="{626830EF-5589-4E13-860D-074583123320}">
      <dsp:nvSpPr>
        <dsp:cNvPr id="0" name=""/>
        <dsp:cNvSpPr/>
      </dsp:nvSpPr>
      <dsp:spPr>
        <a:xfrm rot="5400000">
          <a:off x="6356536" y="-807689"/>
          <a:ext cx="723699" cy="63231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Leveraging digital tools and footprint calculators empowers individuals to monitor and reduce their footprints.</a:t>
          </a:r>
        </a:p>
      </dsp:txBody>
      <dsp:txXfrm rot="-5400000">
        <a:off x="3556792" y="2027383"/>
        <a:ext cx="6287859" cy="653043"/>
      </dsp:txXfrm>
    </dsp:sp>
    <dsp:sp modelId="{FA1B0563-C03B-4AB3-B08D-BF35DB627DE7}">
      <dsp:nvSpPr>
        <dsp:cNvPr id="0" name=""/>
        <dsp:cNvSpPr/>
      </dsp:nvSpPr>
      <dsp:spPr>
        <a:xfrm>
          <a:off x="0" y="1901591"/>
          <a:ext cx="3556792" cy="904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latin typeface="+mn-lt"/>
            </a:rPr>
            <a:t>Use of Technology</a:t>
          </a:r>
        </a:p>
      </dsp:txBody>
      <dsp:txXfrm>
        <a:off x="44160" y="1945751"/>
        <a:ext cx="3468472" cy="816304"/>
      </dsp:txXfrm>
    </dsp:sp>
    <dsp:sp modelId="{AC5DEB03-F1FF-4A90-8DD9-F3CDAC059930}">
      <dsp:nvSpPr>
        <dsp:cNvPr id="0" name=""/>
        <dsp:cNvSpPr/>
      </dsp:nvSpPr>
      <dsp:spPr>
        <a:xfrm rot="5400000">
          <a:off x="6356536" y="142165"/>
          <a:ext cx="723699" cy="63231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Promoting continuous learning about environmental issues encourages individuals to stay engaged.</a:t>
          </a:r>
        </a:p>
      </dsp:txBody>
      <dsp:txXfrm rot="-5400000">
        <a:off x="3556792" y="2977237"/>
        <a:ext cx="6287859" cy="653043"/>
      </dsp:txXfrm>
    </dsp:sp>
    <dsp:sp modelId="{CF638CE6-2740-41C6-8987-66D186351084}">
      <dsp:nvSpPr>
        <dsp:cNvPr id="0" name=""/>
        <dsp:cNvSpPr/>
      </dsp:nvSpPr>
      <dsp:spPr>
        <a:xfrm>
          <a:off x="0" y="2851447"/>
          <a:ext cx="3556792" cy="904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latin typeface="+mn-lt"/>
            </a:rPr>
            <a:t>Lifelong Learning</a:t>
          </a:r>
        </a:p>
      </dsp:txBody>
      <dsp:txXfrm>
        <a:off x="44160" y="2895607"/>
        <a:ext cx="3468472" cy="8163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84DF5-531E-40F7-B696-9F2D7C09D26B}">
      <dsp:nvSpPr>
        <dsp:cNvPr id="0" name=""/>
        <dsp:cNvSpPr/>
      </dsp:nvSpPr>
      <dsp:spPr>
        <a:xfrm>
          <a:off x="27" y="531906"/>
          <a:ext cx="2661560" cy="10242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a:t>Paris Agreement (2015)</a:t>
          </a:r>
        </a:p>
      </dsp:txBody>
      <dsp:txXfrm>
        <a:off x="27" y="531906"/>
        <a:ext cx="2661560" cy="1024215"/>
      </dsp:txXfrm>
    </dsp:sp>
    <dsp:sp modelId="{F0D7C779-7E89-43C1-A425-65BCC09534F5}">
      <dsp:nvSpPr>
        <dsp:cNvPr id="0" name=""/>
        <dsp:cNvSpPr/>
      </dsp:nvSpPr>
      <dsp:spPr>
        <a:xfrm>
          <a:off x="27" y="1556122"/>
          <a:ext cx="2661560" cy="13984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A legally binding international </a:t>
          </a:r>
          <a:r>
            <a:rPr lang="en-US" sz="1800" kern="1200"/>
            <a:t>treaty aimed at limiting global </a:t>
          </a:r>
          <a:r>
            <a:rPr lang="en-IN" sz="1800" kern="1200"/>
            <a:t>warming.</a:t>
          </a:r>
        </a:p>
      </dsp:txBody>
      <dsp:txXfrm>
        <a:off x="27" y="1556122"/>
        <a:ext cx="2661560" cy="1398405"/>
      </dsp:txXfrm>
    </dsp:sp>
    <dsp:sp modelId="{CB51DC75-8F50-44E7-AB01-D241E97A9E7D}">
      <dsp:nvSpPr>
        <dsp:cNvPr id="0" name=""/>
        <dsp:cNvSpPr/>
      </dsp:nvSpPr>
      <dsp:spPr>
        <a:xfrm>
          <a:off x="3034206" y="531906"/>
          <a:ext cx="2661560" cy="10242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a:t>Sustainable Development Goals (SDGs)</a:t>
          </a:r>
          <a:r>
            <a:rPr lang="en-US" sz="2200" kern="1200"/>
            <a:t> </a:t>
          </a:r>
          <a:endParaRPr lang="en-IN" sz="2200" kern="1200"/>
        </a:p>
      </dsp:txBody>
      <dsp:txXfrm>
        <a:off x="3034206" y="531906"/>
        <a:ext cx="2661560" cy="1024215"/>
      </dsp:txXfrm>
    </dsp:sp>
    <dsp:sp modelId="{574D7C00-B403-43F6-A203-BC6F7B1B358C}">
      <dsp:nvSpPr>
        <dsp:cNvPr id="0" name=""/>
        <dsp:cNvSpPr/>
      </dsp:nvSpPr>
      <dsp:spPr>
        <a:xfrm>
          <a:off x="3034206" y="1556122"/>
          <a:ext cx="2661560" cy="13984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These 17 global goals address </a:t>
          </a:r>
          <a:r>
            <a:rPr lang="en-IN" sz="1800" kern="1200"/>
            <a:t>challenges such as poverty, inequality, and climate change.</a:t>
          </a:r>
        </a:p>
      </dsp:txBody>
      <dsp:txXfrm>
        <a:off x="3034206" y="1556122"/>
        <a:ext cx="2661560" cy="1398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A8BEB-5A49-4C17-A058-6A39AE7E9E89}">
      <dsp:nvSpPr>
        <dsp:cNvPr id="0" name=""/>
        <dsp:cNvSpPr/>
      </dsp:nvSpPr>
      <dsp:spPr>
        <a:xfrm rot="5400000">
          <a:off x="-118544" y="120000"/>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1</a:t>
          </a:r>
        </a:p>
      </dsp:txBody>
      <dsp:txXfrm rot="-5400000">
        <a:off x="1" y="278059"/>
        <a:ext cx="553208" cy="237090"/>
      </dsp:txXfrm>
    </dsp:sp>
    <dsp:sp modelId="{B325C16F-8C2A-4EFF-AE01-22F3E73EAE14}">
      <dsp:nvSpPr>
        <dsp:cNvPr id="0" name=""/>
        <dsp:cNvSpPr/>
      </dsp:nvSpPr>
      <dsp:spPr>
        <a:xfrm rot="5400000">
          <a:off x="5335380" y="-4780715"/>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b="1" kern="1200"/>
            <a:t>Environmental Preservation</a:t>
          </a:r>
        </a:p>
        <a:p>
          <a:pPr marL="114300" lvl="1" indent="-114300" algn="l" defTabSz="622300">
            <a:lnSpc>
              <a:spcPct val="90000"/>
            </a:lnSpc>
            <a:spcBef>
              <a:spcPct val="0"/>
            </a:spcBef>
            <a:spcAft>
              <a:spcPct val="15000"/>
            </a:spcAft>
            <a:buChar char="•"/>
          </a:pPr>
          <a:r>
            <a:rPr lang="en-IN" sz="1400" kern="1200"/>
            <a:t>Sustainability ensures responsible usage of natural resources.</a:t>
          </a:r>
        </a:p>
      </dsp:txBody>
      <dsp:txXfrm rot="-5400000">
        <a:off x="553208" y="26533"/>
        <a:ext cx="10052962" cy="463542"/>
      </dsp:txXfrm>
    </dsp:sp>
    <dsp:sp modelId="{F1E4307E-4D50-4168-93E0-C466D92BD3D6}">
      <dsp:nvSpPr>
        <dsp:cNvPr id="0" name=""/>
        <dsp:cNvSpPr/>
      </dsp:nvSpPr>
      <dsp:spPr>
        <a:xfrm rot="5400000">
          <a:off x="-118544" y="788149"/>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2</a:t>
          </a:r>
        </a:p>
      </dsp:txBody>
      <dsp:txXfrm rot="-5400000">
        <a:off x="1" y="946208"/>
        <a:ext cx="553208" cy="237090"/>
      </dsp:txXfrm>
    </dsp:sp>
    <dsp:sp modelId="{D2B6A219-B300-445E-90A8-ECF6290F0132}">
      <dsp:nvSpPr>
        <dsp:cNvPr id="0" name=""/>
        <dsp:cNvSpPr/>
      </dsp:nvSpPr>
      <dsp:spPr>
        <a:xfrm rot="5400000">
          <a:off x="5335380" y="-4112567"/>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Sustainable Economic Development</a:t>
          </a:r>
        </a:p>
        <a:p>
          <a:pPr marL="114300" lvl="1" indent="-114300" algn="l" defTabSz="622300">
            <a:lnSpc>
              <a:spcPct val="90000"/>
            </a:lnSpc>
            <a:spcBef>
              <a:spcPct val="0"/>
            </a:spcBef>
            <a:spcAft>
              <a:spcPct val="15000"/>
            </a:spcAft>
            <a:buChar char="•"/>
          </a:pPr>
          <a:r>
            <a:rPr lang="en-US" sz="1400" kern="1200"/>
            <a:t> A sustainable approach can lead to stable and enduring economic growth.</a:t>
          </a:r>
          <a:endParaRPr lang="en-IN" sz="1400" kern="1200"/>
        </a:p>
      </dsp:txBody>
      <dsp:txXfrm rot="-5400000">
        <a:off x="553208" y="694681"/>
        <a:ext cx="10052962" cy="463542"/>
      </dsp:txXfrm>
    </dsp:sp>
    <dsp:sp modelId="{7D4BC340-B75B-4A70-BCF4-A01F15CF37D7}">
      <dsp:nvSpPr>
        <dsp:cNvPr id="0" name=""/>
        <dsp:cNvSpPr/>
      </dsp:nvSpPr>
      <dsp:spPr>
        <a:xfrm rot="5400000">
          <a:off x="-118544" y="1456298"/>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3</a:t>
          </a:r>
        </a:p>
      </dsp:txBody>
      <dsp:txXfrm rot="-5400000">
        <a:off x="1" y="1614357"/>
        <a:ext cx="553208" cy="237090"/>
      </dsp:txXfrm>
    </dsp:sp>
    <dsp:sp modelId="{5653FF18-664E-46E4-99DA-8B75C34A4F05}">
      <dsp:nvSpPr>
        <dsp:cNvPr id="0" name=""/>
        <dsp:cNvSpPr/>
      </dsp:nvSpPr>
      <dsp:spPr>
        <a:xfrm rot="5400000">
          <a:off x="5335380" y="-3444418"/>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Equity and Social Justice</a:t>
          </a:r>
        </a:p>
        <a:p>
          <a:pPr marL="114300" lvl="1" indent="-114300" algn="l" defTabSz="622300">
            <a:lnSpc>
              <a:spcPct val="90000"/>
            </a:lnSpc>
            <a:spcBef>
              <a:spcPct val="0"/>
            </a:spcBef>
            <a:spcAft>
              <a:spcPct val="15000"/>
            </a:spcAft>
            <a:buChar char="•"/>
          </a:pPr>
          <a:r>
            <a:rPr lang="en-US" sz="1400" kern="1200"/>
            <a:t> Social sustainability aims to enhance the quality of life for all.</a:t>
          </a:r>
          <a:endParaRPr lang="en-IN" sz="1400" kern="1200"/>
        </a:p>
      </dsp:txBody>
      <dsp:txXfrm rot="-5400000">
        <a:off x="553208" y="1362830"/>
        <a:ext cx="10052962" cy="463542"/>
      </dsp:txXfrm>
    </dsp:sp>
    <dsp:sp modelId="{E7193CDB-A0EC-42C1-88D9-747F30FF2280}">
      <dsp:nvSpPr>
        <dsp:cNvPr id="0" name=""/>
        <dsp:cNvSpPr/>
      </dsp:nvSpPr>
      <dsp:spPr>
        <a:xfrm rot="5400000">
          <a:off x="-118544" y="2124447"/>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4</a:t>
          </a:r>
        </a:p>
      </dsp:txBody>
      <dsp:txXfrm rot="-5400000">
        <a:off x="1" y="2282506"/>
        <a:ext cx="553208" cy="237090"/>
      </dsp:txXfrm>
    </dsp:sp>
    <dsp:sp modelId="{0E3E5716-1FEC-4D46-94CD-BD58A93F654B}">
      <dsp:nvSpPr>
        <dsp:cNvPr id="0" name=""/>
        <dsp:cNvSpPr/>
      </dsp:nvSpPr>
      <dsp:spPr>
        <a:xfrm rot="5400000">
          <a:off x="5335380" y="-2776269"/>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Resilience and Adaptation</a:t>
          </a:r>
        </a:p>
        <a:p>
          <a:pPr marL="114300" lvl="1" indent="-114300" algn="l" defTabSz="622300">
            <a:lnSpc>
              <a:spcPct val="90000"/>
            </a:lnSpc>
            <a:spcBef>
              <a:spcPct val="0"/>
            </a:spcBef>
            <a:spcAft>
              <a:spcPct val="15000"/>
            </a:spcAft>
            <a:buChar char="•"/>
          </a:pPr>
          <a:r>
            <a:rPr lang="en-US" sz="1400" kern="1200"/>
            <a:t> Sustainability aids in building more resilient societies and economic systems.</a:t>
          </a:r>
          <a:endParaRPr lang="en-IN" sz="1400" kern="1200"/>
        </a:p>
      </dsp:txBody>
      <dsp:txXfrm rot="-5400000">
        <a:off x="553208" y="2030979"/>
        <a:ext cx="10052962" cy="463542"/>
      </dsp:txXfrm>
    </dsp:sp>
    <dsp:sp modelId="{196C69A8-0305-4618-9E4C-7971C08E88F5}">
      <dsp:nvSpPr>
        <dsp:cNvPr id="0" name=""/>
        <dsp:cNvSpPr/>
      </dsp:nvSpPr>
      <dsp:spPr>
        <a:xfrm rot="5400000">
          <a:off x="-118544" y="2792596"/>
          <a:ext cx="790298" cy="5532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 5</a:t>
          </a:r>
        </a:p>
      </dsp:txBody>
      <dsp:txXfrm rot="-5400000">
        <a:off x="1" y="2950655"/>
        <a:ext cx="553208" cy="237090"/>
      </dsp:txXfrm>
    </dsp:sp>
    <dsp:sp modelId="{DE7D586C-EB25-44E1-B3EB-5DA28D4DCD6C}">
      <dsp:nvSpPr>
        <dsp:cNvPr id="0" name=""/>
        <dsp:cNvSpPr/>
      </dsp:nvSpPr>
      <dsp:spPr>
        <a:xfrm rot="5400000">
          <a:off x="5335380" y="-2108120"/>
          <a:ext cx="513694" cy="1007803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 </a:t>
          </a:r>
          <a:r>
            <a:rPr lang="en-IN" sz="1400" b="1" kern="1200"/>
            <a:t>Legacy for Future Generations</a:t>
          </a:r>
        </a:p>
        <a:p>
          <a:pPr marL="114300" lvl="1" indent="-114300" algn="l" defTabSz="622300">
            <a:lnSpc>
              <a:spcPct val="90000"/>
            </a:lnSpc>
            <a:spcBef>
              <a:spcPct val="0"/>
            </a:spcBef>
            <a:spcAft>
              <a:spcPct val="15000"/>
            </a:spcAft>
            <a:buChar char="•"/>
          </a:pPr>
          <a:r>
            <a:rPr lang="en-US" sz="1400" kern="1200"/>
            <a:t> </a:t>
          </a:r>
          <a:r>
            <a:rPr lang="en-US" sz="1400" kern="1200" err="1"/>
            <a:t>Itʼs</a:t>
          </a:r>
          <a:r>
            <a:rPr lang="en-US" sz="1400" kern="1200"/>
            <a:t> crucial to meet the present needs without compromising the ability of future generations to meet </a:t>
          </a:r>
          <a:r>
            <a:rPr lang="en-IN" sz="1400" kern="1200"/>
            <a:t>their own needs</a:t>
          </a:r>
        </a:p>
      </dsp:txBody>
      <dsp:txXfrm rot="-5400000">
        <a:off x="553208" y="2699128"/>
        <a:ext cx="10052962" cy="4635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23D1D-0BD9-461D-BEEC-5E7FAFB4C8DA}">
      <dsp:nvSpPr>
        <dsp:cNvPr id="0" name=""/>
        <dsp:cNvSpPr/>
      </dsp:nvSpPr>
      <dsp:spPr>
        <a:xfrm>
          <a:off x="292"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AC049D-CDD3-470A-A5DB-4476B3332FBC}">
      <dsp:nvSpPr>
        <dsp:cNvPr id="0" name=""/>
        <dsp:cNvSpPr/>
      </dsp:nvSpPr>
      <dsp:spPr>
        <a:xfrm>
          <a:off x="150668" y="410181"/>
          <a:ext cx="2706758" cy="22998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99AF3-AB0F-44A7-ACCE-2C7A9FD8DE9D}">
      <dsp:nvSpPr>
        <dsp:cNvPr id="0" name=""/>
        <dsp:cNvSpPr/>
      </dsp:nvSpPr>
      <dsp:spPr>
        <a:xfrm>
          <a:off x="150668"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Focuses on the conservation of </a:t>
          </a:r>
          <a:r>
            <a:rPr lang="en-IN" sz="1200" kern="1200"/>
            <a:t>biodiversity without foregoing economic and social progress.</a:t>
          </a:r>
        </a:p>
      </dsp:txBody>
      <dsp:txXfrm>
        <a:off x="150668" y="3063894"/>
        <a:ext cx="2706758" cy="601473"/>
      </dsp:txXfrm>
    </dsp:sp>
    <dsp:sp modelId="{416B4BBA-53FF-497E-BF15-1C32A39849B2}">
      <dsp:nvSpPr>
        <dsp:cNvPr id="0" name=""/>
        <dsp:cNvSpPr/>
      </dsp:nvSpPr>
      <dsp:spPr>
        <a:xfrm>
          <a:off x="150668"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Environmental Sustainability</a:t>
          </a:r>
        </a:p>
      </dsp:txBody>
      <dsp:txXfrm>
        <a:off x="150668" y="2710041"/>
        <a:ext cx="2706758" cy="353852"/>
      </dsp:txXfrm>
    </dsp:sp>
    <dsp:sp modelId="{B2002E79-77C2-4B28-A862-F00D5F100069}">
      <dsp:nvSpPr>
        <dsp:cNvPr id="0" name=""/>
        <dsp:cNvSpPr/>
      </dsp:nvSpPr>
      <dsp:spPr>
        <a:xfrm>
          <a:off x="3955751"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11AB64B-466C-4DDC-9A89-A1F29D1348C7}">
      <dsp:nvSpPr>
        <dsp:cNvPr id="0" name=""/>
        <dsp:cNvSpPr/>
      </dsp:nvSpPr>
      <dsp:spPr>
        <a:xfrm>
          <a:off x="4106126" y="410181"/>
          <a:ext cx="2706758" cy="22998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DD0A0-D24D-4440-AD73-B824DDE3C8A1}">
      <dsp:nvSpPr>
        <dsp:cNvPr id="0" name=""/>
        <dsp:cNvSpPr/>
      </dsp:nvSpPr>
      <dsp:spPr>
        <a:xfrm>
          <a:off x="4106126"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Refers to the organization's ability to </a:t>
          </a:r>
          <a:r>
            <a:rPr lang="en-IN" sz="1200" kern="1200"/>
            <a:t>manage its resources and </a:t>
          </a:r>
          <a:r>
            <a:rPr lang="en-US" sz="1200" kern="1200"/>
            <a:t>responsibly generate profits in the </a:t>
          </a:r>
          <a:r>
            <a:rPr lang="en-IN" sz="1200" kern="1200"/>
            <a:t>long term.</a:t>
          </a:r>
        </a:p>
      </dsp:txBody>
      <dsp:txXfrm>
        <a:off x="4106126" y="3063894"/>
        <a:ext cx="2706758" cy="601473"/>
      </dsp:txXfrm>
    </dsp:sp>
    <dsp:sp modelId="{BA68BF55-71AA-4FAA-828D-926D4AE29E80}">
      <dsp:nvSpPr>
        <dsp:cNvPr id="0" name=""/>
        <dsp:cNvSpPr/>
      </dsp:nvSpPr>
      <dsp:spPr>
        <a:xfrm>
          <a:off x="4106126"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Economic Sustainability</a:t>
          </a:r>
        </a:p>
      </dsp:txBody>
      <dsp:txXfrm>
        <a:off x="4106126" y="2710041"/>
        <a:ext cx="2706758" cy="353852"/>
      </dsp:txXfrm>
    </dsp:sp>
    <dsp:sp modelId="{9BCC12E9-E6E6-4BB7-8BD4-852AA21C4A3A}">
      <dsp:nvSpPr>
        <dsp:cNvPr id="0" name=""/>
        <dsp:cNvSpPr/>
      </dsp:nvSpPr>
      <dsp:spPr>
        <a:xfrm>
          <a:off x="7911209" y="268651"/>
          <a:ext cx="3007509" cy="35382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73158B-5BB3-4886-BFC3-EC8BF54EC0EB}">
      <dsp:nvSpPr>
        <dsp:cNvPr id="0" name=""/>
        <dsp:cNvSpPr/>
      </dsp:nvSpPr>
      <dsp:spPr>
        <a:xfrm>
          <a:off x="8061585" y="410181"/>
          <a:ext cx="2706758" cy="22998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1B2510-6D21-4466-B267-1EDFF5DE0A37}">
      <dsp:nvSpPr>
        <dsp:cNvPr id="0" name=""/>
        <dsp:cNvSpPr/>
      </dsp:nvSpPr>
      <dsp:spPr>
        <a:xfrm>
          <a:off x="8061585" y="3063894"/>
          <a:ext cx="2706758" cy="6014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Has the goal of strengthening the cohesion and stability of specific </a:t>
          </a:r>
          <a:r>
            <a:rPr lang="en-IN" sz="1200" kern="1200"/>
            <a:t>social groups.</a:t>
          </a:r>
        </a:p>
      </dsp:txBody>
      <dsp:txXfrm>
        <a:off x="8061585" y="3063894"/>
        <a:ext cx="2706758" cy="601473"/>
      </dsp:txXfrm>
    </dsp:sp>
    <dsp:sp modelId="{72A7CDA5-52B0-40D2-A6BF-142BE9847475}">
      <dsp:nvSpPr>
        <dsp:cNvPr id="0" name=""/>
        <dsp:cNvSpPr/>
      </dsp:nvSpPr>
      <dsp:spPr>
        <a:xfrm>
          <a:off x="8061585" y="2710041"/>
          <a:ext cx="2706758" cy="35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Social Sustainability</a:t>
          </a:r>
        </a:p>
      </dsp:txBody>
      <dsp:txXfrm>
        <a:off x="8061585" y="2710041"/>
        <a:ext cx="2706758" cy="3538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552D0-6BB8-45F6-8E2A-06DADF3347FC}">
      <dsp:nvSpPr>
        <dsp:cNvPr id="0" name=""/>
        <dsp:cNvSpPr/>
      </dsp:nvSpPr>
      <dsp:spPr>
        <a:xfrm rot="5400000">
          <a:off x="1771337" y="1083550"/>
          <a:ext cx="958306" cy="1090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38992B-3E1D-44A7-8C03-E077D52A1CBB}">
      <dsp:nvSpPr>
        <dsp:cNvPr id="0" name=""/>
        <dsp:cNvSpPr/>
      </dsp:nvSpPr>
      <dsp:spPr>
        <a:xfrm>
          <a:off x="1517444" y="2124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Environment</a:t>
          </a:r>
        </a:p>
      </dsp:txBody>
      <dsp:txXfrm>
        <a:off x="1572577" y="76380"/>
        <a:ext cx="1502958" cy="1018938"/>
      </dsp:txXfrm>
    </dsp:sp>
    <dsp:sp modelId="{20796C8D-47FE-4867-86E3-99FBA5D3D22D}">
      <dsp:nvSpPr>
        <dsp:cNvPr id="0" name=""/>
        <dsp:cNvSpPr/>
      </dsp:nvSpPr>
      <dsp:spPr>
        <a:xfrm>
          <a:off x="3163867" y="173299"/>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Does this program have a net positive impact on the environment?</a:t>
          </a:r>
          <a:endParaRPr lang="en-IN" sz="1800" kern="1200"/>
        </a:p>
      </dsp:txBody>
      <dsp:txXfrm>
        <a:off x="3163867" y="173299"/>
        <a:ext cx="3583522" cy="912673"/>
      </dsp:txXfrm>
    </dsp:sp>
    <dsp:sp modelId="{39B6BEAF-5A3C-4817-974E-1318E49F18D2}">
      <dsp:nvSpPr>
        <dsp:cNvPr id="0" name=""/>
        <dsp:cNvSpPr/>
      </dsp:nvSpPr>
      <dsp:spPr>
        <a:xfrm rot="5400000">
          <a:off x="3687323" y="2352019"/>
          <a:ext cx="958306" cy="10909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3DCF79-549A-49AB-8854-35F2C646BFC3}">
      <dsp:nvSpPr>
        <dsp:cNvPr id="0" name=""/>
        <dsp:cNvSpPr/>
      </dsp:nvSpPr>
      <dsp:spPr>
        <a:xfrm>
          <a:off x="3433430" y="128971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 Social</a:t>
          </a:r>
        </a:p>
      </dsp:txBody>
      <dsp:txXfrm>
        <a:off x="3488563" y="1344850"/>
        <a:ext cx="1502958" cy="1018938"/>
      </dsp:txXfrm>
    </dsp:sp>
    <dsp:sp modelId="{147B1AA8-991B-4E74-BE42-B5E3E9E1F583}">
      <dsp:nvSpPr>
        <dsp:cNvPr id="0" name=""/>
        <dsp:cNvSpPr/>
      </dsp:nvSpPr>
      <dsp:spPr>
        <a:xfrm>
          <a:off x="5079853" y="1441768"/>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 Is this initiative good for all people?</a:t>
          </a:r>
          <a:endParaRPr lang="en-IN" sz="1800" kern="1200"/>
        </a:p>
      </dsp:txBody>
      <dsp:txXfrm>
        <a:off x="5079853" y="1441768"/>
        <a:ext cx="3583522" cy="912673"/>
      </dsp:txXfrm>
    </dsp:sp>
    <dsp:sp modelId="{F9B82CDB-314B-415E-BD04-858DB4EBC4CD}">
      <dsp:nvSpPr>
        <dsp:cNvPr id="0" name=""/>
        <dsp:cNvSpPr/>
      </dsp:nvSpPr>
      <dsp:spPr>
        <a:xfrm>
          <a:off x="5349417" y="2558187"/>
          <a:ext cx="1613224" cy="1129204"/>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 Economic</a:t>
          </a:r>
        </a:p>
      </dsp:txBody>
      <dsp:txXfrm>
        <a:off x="5404550" y="2613320"/>
        <a:ext cx="1502958" cy="1018938"/>
      </dsp:txXfrm>
    </dsp:sp>
    <dsp:sp modelId="{2AA27C42-2568-42C1-82B0-D92E9F4BFD51}">
      <dsp:nvSpPr>
        <dsp:cNvPr id="0" name=""/>
        <dsp:cNvSpPr/>
      </dsp:nvSpPr>
      <dsp:spPr>
        <a:xfrm>
          <a:off x="6995840" y="2710238"/>
          <a:ext cx="3583522" cy="91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a:t> Is this project financially self-sustaining</a:t>
          </a:r>
          <a:endParaRPr lang="en-IN" sz="1800" kern="1200"/>
        </a:p>
      </dsp:txBody>
      <dsp:txXfrm>
        <a:off x="6995840" y="2710238"/>
        <a:ext cx="3583522" cy="9126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24D9C-602E-4C94-8D9D-B95E0DA4FFFB}">
      <dsp:nvSpPr>
        <dsp:cNvPr id="0" name=""/>
        <dsp:cNvSpPr/>
      </dsp:nvSpPr>
      <dsp:spPr>
        <a:xfrm rot="5400000">
          <a:off x="5274144" y="-2213701"/>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Optimizing the use of natural resources.</a:t>
          </a:r>
          <a:endParaRPr lang="en-IN" sz="1800" kern="1200"/>
        </a:p>
      </dsp:txBody>
      <dsp:txXfrm rot="-5400000">
        <a:off x="2973520" y="120362"/>
        <a:ext cx="5252818" cy="618130"/>
      </dsp:txXfrm>
    </dsp:sp>
    <dsp:sp modelId="{C4EE42EA-3C16-4C3A-AE67-7671B3E66DD1}">
      <dsp:nvSpPr>
        <dsp:cNvPr id="0" name=""/>
        <dsp:cNvSpPr/>
      </dsp:nvSpPr>
      <dsp:spPr>
        <a:xfrm>
          <a:off x="0" y="1297"/>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Resource Efficiency</a:t>
          </a:r>
        </a:p>
      </dsp:txBody>
      <dsp:txXfrm>
        <a:off x="41799" y="43096"/>
        <a:ext cx="2889922" cy="772662"/>
      </dsp:txXfrm>
    </dsp:sp>
    <dsp:sp modelId="{6BE312C7-AFBB-4806-AD1A-5B36614E1414}">
      <dsp:nvSpPr>
        <dsp:cNvPr id="0" name=""/>
        <dsp:cNvSpPr/>
      </dsp:nvSpPr>
      <dsp:spPr>
        <a:xfrm rot="5400000">
          <a:off x="5274144" y="-1314627"/>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Transitioning from a linear economy to a circular model.</a:t>
          </a:r>
          <a:endParaRPr lang="en-IN" sz="1800" kern="1200"/>
        </a:p>
      </dsp:txBody>
      <dsp:txXfrm rot="-5400000">
        <a:off x="2973520" y="1019436"/>
        <a:ext cx="5252818" cy="618130"/>
      </dsp:txXfrm>
    </dsp:sp>
    <dsp:sp modelId="{04AE0D2B-E2C0-4832-BFF0-CC2F12649A76}">
      <dsp:nvSpPr>
        <dsp:cNvPr id="0" name=""/>
        <dsp:cNvSpPr/>
      </dsp:nvSpPr>
      <dsp:spPr>
        <a:xfrm>
          <a:off x="0" y="900370"/>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Circular Economy</a:t>
          </a:r>
        </a:p>
      </dsp:txBody>
      <dsp:txXfrm>
        <a:off x="41799" y="942169"/>
        <a:ext cx="2889922" cy="772662"/>
      </dsp:txXfrm>
    </dsp:sp>
    <dsp:sp modelId="{EAA918DE-ACAD-4F0B-A9BC-F9D178DF2C18}">
      <dsp:nvSpPr>
        <dsp:cNvPr id="0" name=""/>
        <dsp:cNvSpPr/>
      </dsp:nvSpPr>
      <dsp:spPr>
        <a:xfrm rot="5400000">
          <a:off x="5274144" y="-415554"/>
          <a:ext cx="685008" cy="52862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Evaluating the environmental impact of a product or process</a:t>
          </a:r>
          <a:endParaRPr lang="en-IN" sz="1800" kern="1200"/>
        </a:p>
      </dsp:txBody>
      <dsp:txXfrm rot="-5400000">
        <a:off x="2973520" y="1918509"/>
        <a:ext cx="5252818" cy="618130"/>
      </dsp:txXfrm>
    </dsp:sp>
    <dsp:sp modelId="{40F8659C-16B3-4743-A087-3480C000A63B}">
      <dsp:nvSpPr>
        <dsp:cNvPr id="0" name=""/>
        <dsp:cNvSpPr/>
      </dsp:nvSpPr>
      <dsp:spPr>
        <a:xfrm>
          <a:off x="0" y="1799444"/>
          <a:ext cx="2973520" cy="85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Life Cycle Assessment (LCA)</a:t>
          </a:r>
        </a:p>
      </dsp:txBody>
      <dsp:txXfrm>
        <a:off x="41799" y="1841243"/>
        <a:ext cx="2889922" cy="7726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Global Environmental Agreements and Policies</a:t>
            </a:r>
          </a:p>
          <a:p>
            <a:pPr marL="0" indent="0">
              <a:buNone/>
            </a:pPr>
            <a:r>
              <a:rPr lang="en-US" b="0"/>
              <a:t>The second dimension of environmental literacy is knowledge about international environment agreements, like the Paris Agreement and the Sustainable Development Goals (SDGs). These frameworks specify how individual, group, or country practices can be made to align with more general sustainability objectives.</a:t>
            </a:r>
          </a:p>
          <a:p>
            <a:pPr marL="0" indent="0">
              <a:buNone/>
            </a:pPr>
            <a:endParaRPr lang="en-US" b="0"/>
          </a:p>
          <a:p>
            <a:pPr marL="171450" indent="-171450"/>
            <a:r>
              <a:rPr lang="en-US" b="0"/>
              <a:t>Paris Agreement (2015): A legally binding international treaty aimed at limiting global warming to below 2°C, with a more ambitious goal of 1.5°C.</a:t>
            </a:r>
          </a:p>
          <a:p>
            <a:pPr marL="171450" indent="-171450"/>
            <a:r>
              <a:rPr lang="en-US" b="0"/>
              <a:t>Sustainable Development Goals (SDGs): These 17 global goals address challenges such as poverty, inequality, and climate change. Goals like Goal 7 (Affordable and Clean Energy) and Goal 13 (Climate Action) directly contribute to sustainability efforts.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318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Sustainable Practices and Resource Management</a:t>
            </a:r>
          </a:p>
          <a:p>
            <a:pPr marL="171450" indent="-171450"/>
            <a:r>
              <a:rPr lang="en-US" b="0"/>
              <a:t>Sustainability is the need satisfaction of the current generation without risking the ability of future generations to meet their needs.</a:t>
            </a:r>
          </a:p>
          <a:p>
            <a:pPr marL="171450" indent="-171450"/>
            <a:r>
              <a:rPr lang="en-US" b="0"/>
              <a:t>Though it is a relatively new word, the definition of sustainability credited comes from Our Common Future, a report from 1987 by the United Nations (U.N.) Brundtland Commission. This landmark report was the culmination of years of data gathering and hearings with scientists, researchers, industry leaders, and governments around the world. It concluded that, to be able to solve diverse global environmental crises, the world needed to treat them as "interlocking crises" that must be addressed with holistic, sustainable solutions.</a:t>
            </a:r>
          </a:p>
          <a:p>
            <a:pPr marL="171450" indent="-171450"/>
            <a:r>
              <a:rPr lang="en-US" b="0"/>
              <a:t>Clearly, sustainability is important to making our world habitable. However, for us to successfully take action to achieve a healthy balance between human needs and the capabilities of the Earth, there must be actual strides on waste reduction, conservation of natural resources, and keeping ecosystems healthy. Fortunately, people, organizations, and governments around the world set ambitious goals for doing this.</a:t>
            </a:r>
          </a:p>
          <a:p>
            <a:pPr marL="171450" indent="-171450"/>
            <a:endParaRPr lang="en-US" b="0"/>
          </a:p>
          <a:p>
            <a:pPr marL="0" indent="0">
              <a:buNone/>
            </a:pPr>
            <a:r>
              <a:rPr lang="en-US" b="1"/>
              <a:t>Why is Sustainability Important?</a:t>
            </a:r>
          </a:p>
          <a:p>
            <a:pPr marL="0" indent="0">
              <a:buNone/>
            </a:pPr>
            <a:r>
              <a:rPr lang="en-US" b="0"/>
              <a:t>Sustainability is pivotal for several reasons, ranging from environmental protection to promoting social equity and economic stability. Some key points regarding the importance of sustainability are:</a:t>
            </a:r>
          </a:p>
          <a:p>
            <a:pPr marL="171450" indent="-171450"/>
            <a:r>
              <a:rPr lang="en-US" b="1"/>
              <a:t>Environmental preservation: </a:t>
            </a:r>
            <a:r>
              <a:rPr lang="en-US" b="0"/>
              <a:t>This lies at the heart of the sustainability approach, where there should be responsible use of natural resources including, but not limited to, water, forests, and minerals so that these things are not depleted. Essential factors with regard to attaining this sustainability include cutting down greenhouse gas emissions as well as reliance on renewable energy to combat climate change.</a:t>
            </a:r>
          </a:p>
          <a:p>
            <a:pPr marL="171450" indent="-171450"/>
            <a:r>
              <a:rPr lang="en-US" b="1"/>
              <a:t>Sustainable economic development: </a:t>
            </a:r>
            <a:r>
              <a:rPr lang="en-US" b="0"/>
              <a:t>Sustainability can lead to sustainable and steady long-run economic growth due to innovation and efficiency. For instance, clean technology and renewable energy sources can directly create employment.</a:t>
            </a:r>
          </a:p>
          <a:p>
            <a:pPr marL="171450" indent="-171450"/>
            <a:r>
              <a:rPr lang="en-US" b="1"/>
              <a:t>Equity and social justice: </a:t>
            </a:r>
            <a:r>
              <a:rPr lang="en-US" b="0"/>
              <a:t>Social sustainability talks about equity and social justice, with the passage of time forwarding to developing a quality life for everyone, starting off with basic services such as health and education. Instead, they talk about equity and inclusion that try to narrow the differences in social and economic terms between the social classes.</a:t>
            </a:r>
          </a:p>
          <a:p>
            <a:pPr marL="171450" indent="-171450"/>
            <a:r>
              <a:rPr lang="en-US" b="1"/>
              <a:t>Resilience and adaptation: </a:t>
            </a:r>
            <a:r>
              <a:rPr lang="en-US" b="0"/>
              <a:t>Sustainability enables the production of more resilient societies and economies that are better prepared to face unforeseen crises such as natural disasters or recessions and depressions.</a:t>
            </a:r>
          </a:p>
          <a:p>
            <a:pPr marL="171450" indent="-171450"/>
            <a:r>
              <a:rPr lang="en-US" b="1"/>
              <a:t>Legacy for future generations: </a:t>
            </a:r>
            <a:r>
              <a:rPr lang="en-US" b="0"/>
              <a:t>This is premised on the principle of sustainable development whereby present needs are met without compromising the ability of future generations to meet their own needs.</a:t>
            </a:r>
          </a:p>
          <a:p>
            <a:pPr marL="171450" indent="-171450"/>
            <a:r>
              <a:rPr lang="en-US" b="1"/>
              <a:t>Awareness and education: </a:t>
            </a:r>
            <a:r>
              <a:rPr lang="en-US" b="0"/>
              <a:t>It also promotes greater knowledge and awareness on human impacts on the world, this has the potential to result in long-term positive behavioral changes over time.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745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US"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Types of Sustainability</a:t>
            </a:r>
            <a:endPar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According to the report compiled by the Intergovernmental Panel on Climate Change, even if the emissions of greenhouse gases are drastically cut off as of today, global warming is still likely to reach 1.5°C soon. This global warming might bring disastrous consequences, such as melting glaciers, disappearance of animal and plant species, start of forest fire and drought, etc.</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Therefore, human being as well as business entities are significantly involved in the fight against climate changes and many activities for sustainability. Sustainability, however is not environmental only; sustainability has to be brought about in many other ways also. In this context, it would like to be highlighted that sustainability assumes various forms.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 three pillars of Sustainability are Environmental Sustainability, Economic Sustainability and Social Sustainability.</a:t>
            </a:r>
          </a:p>
          <a:p>
            <a:pPr marL="158750" indent="0" algn="just">
              <a:lnSpc>
                <a:spcPct val="115000"/>
              </a:lnSpc>
              <a:buNone/>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Environmental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Environmental sustainability focuses on the conservation of biodiversity without giving up economic and social development. Foundations of Environmental Sustainability: Preserve water, save energy, reduce waste, use recyclable packs, limit or eliminate usage of plastics, sustainable transport, reuse paper, flora and fauna preservation. </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A great example of environmental sustainability is Swachh Bharat Abhiyan (Clean India Mission): This large-scale campaign aims to ensure sanitation and waste management, promoting a cleaner environment and improving public health.</a:t>
            </a:r>
          </a:p>
          <a:p>
            <a:pPr marL="158750" indent="0" algn="just">
              <a:lnSpc>
                <a:spcPct val="115000"/>
              </a:lnSpc>
              <a:buNone/>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Economic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In the case of a setting a company, the time that a company is developed involves setting the expenses and revenues. After a balance between these two factors is struck, the company makes profits. Economic sustainability is the ability of the organisation to responsibly utilize its resources and produce long-term profits.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For example, Unilever is the company which, in 2010, started a program to maintain the set balance between sustainability and economic performance of the company. Some measures to maintain the set condition were raising package recycling, encouraging the usage of recycled materials, and campaigns regarding responsible consumption.</a:t>
            </a:r>
          </a:p>
          <a:p>
            <a:pPr algn="just">
              <a:lnSpc>
                <a:spcPct val="115000"/>
              </a:lnSpc>
            </a:pPr>
            <a:endParaRPr lang="en-IN" sz="1800">
              <a:solidFill>
                <a:srgbClr val="000000"/>
              </a:solidFill>
              <a:effectLst/>
              <a:latin typeface="Arial" panose="020B0604020202020204" pitchFamily="34" charset="0"/>
              <a:ea typeface="Times New Roman" panose="02020603050405020304" pitchFamily="18" charset="0"/>
            </a:endParaRPr>
          </a:p>
          <a:p>
            <a:pPr marL="158750" indent="0" algn="just">
              <a:lnSpc>
                <a:spcPct val="107000"/>
              </a:lnSpc>
              <a:spcBef>
                <a:spcPts val="200"/>
              </a:spcBef>
              <a:buNone/>
            </a:pPr>
            <a:r>
              <a:rPr lang="en-IN" sz="1800" b="1">
                <a:effectLst/>
                <a:latin typeface="Arial" panose="020B0604020202020204" pitchFamily="34" charset="0"/>
                <a:ea typeface="MS Gothic" panose="020B0609070205080204" pitchFamily="49" charset="-128"/>
                <a:cs typeface="Gautami" panose="020B0502040204020203" pitchFamily="34" charset="0"/>
              </a:rPr>
              <a:t>Social sustainability</a:t>
            </a: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In any community in which economic activities are carried out in a specific environment, we find three interconnected forms of sustainability: environmental, economic, and social. In other words, social sustainability in particular has the goal of strengthening the cohesion and stability of specific social groups.</a:t>
            </a:r>
            <a:endParaRPr lang="en-IN" sz="1800">
              <a:effectLst/>
              <a:latin typeface="Times New Roman" panose="02020603050405020304" pitchFamily="18" charset="0"/>
              <a:ea typeface="Times New Roman" panose="02020603050405020304" pitchFamily="18" charset="0"/>
            </a:endParaRPr>
          </a:p>
          <a:p>
            <a:pPr algn="just">
              <a:lnSpc>
                <a:spcPct val="115000"/>
              </a:lnSpc>
            </a:pPr>
            <a:r>
              <a:rPr lang="en-IN" sz="1800">
                <a:solidFill>
                  <a:srgbClr val="000000"/>
                </a:solidFill>
                <a:effectLst/>
                <a:latin typeface="Arial" panose="020B0604020202020204" pitchFamily="34" charset="0"/>
                <a:ea typeface="Arial" panose="020B0604020202020204" pitchFamily="34" charset="0"/>
              </a:rPr>
              <a:t>The government runs several programs, such as Mahatma Gandhi National Rural Employment Guarantee Scheme, which provides employment and social security for disadvantage groups.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200"/>
              </a:spcBef>
              <a:spcAft>
                <a:spcPts val="800"/>
              </a:spcAft>
            </a:pPr>
            <a:r>
              <a:rPr lang="en-IN" sz="1800">
                <a:solidFill>
                  <a:srgbClr val="000000"/>
                </a:solidFill>
                <a:effectLst/>
                <a:latin typeface="Arial" panose="020B0604020202020204" pitchFamily="34" charset="0"/>
                <a:ea typeface="Arial" panose="020B0604020202020204" pitchFamily="34" charset="0"/>
              </a:rPr>
              <a:t>Programs like Ayushman Bharat offer millions of customers access to reduced healthcare, which has improved health access for the disadvantaged to quality medical care.</a:t>
            </a:r>
            <a:endParaRPr lang="en-IN" sz="1800">
              <a:effectLst/>
              <a:latin typeface="Times New Roman" panose="02020603050405020304" pitchFamily="18" charset="0"/>
              <a:ea typeface="Times New Roman" panose="02020603050405020304" pitchFamily="18" charset="0"/>
            </a:endParaRPr>
          </a:p>
          <a:p>
            <a:pPr algn="just">
              <a:lnSpc>
                <a:spcPct val="115000"/>
              </a:lnSpc>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a:effectLst/>
              <a:latin typeface="Times New Roman" panose="02020603050405020304" pitchFamily="18" charset="0"/>
              <a:ea typeface="Times New Roman" panose="02020603050405020304" pitchFamily="18" charset="0"/>
            </a:endParaRP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68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How to Apply the Three Pillars of Sustainability</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The three pillars of sustainability—environmental, social, and economic—are the key framework for making decisions about how much weight people, the planet, and prosperity will get. Each pillar needs to be interpreted differently, but a helpful way to consider the three pillars is by using it more as a checklist on which sustainable decision-making or analysis can be checked off in different areas.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For example, think of the scenario where we were urban planners considering a new </a:t>
            </a:r>
            <a:r>
              <a:rPr lang="en-IN" sz="1800" b="1" err="1">
                <a:effectLst/>
                <a:latin typeface="Arial" panose="020B0604020202020204" pitchFamily="34" charset="0"/>
                <a:ea typeface="Calibri" panose="020F0502020204030204" pitchFamily="34" charset="0"/>
                <a:cs typeface="Gautami" panose="020B0502040204020203" pitchFamily="34" charset="0"/>
              </a:rPr>
              <a:t>curbside</a:t>
            </a:r>
            <a:r>
              <a:rPr lang="en-IN" sz="1800" b="1">
                <a:effectLst/>
                <a:latin typeface="Arial" panose="020B0604020202020204" pitchFamily="34" charset="0"/>
                <a:ea typeface="Calibri" panose="020F0502020204030204" pitchFamily="34" charset="0"/>
                <a:cs typeface="Gautami" panose="020B0502040204020203" pitchFamily="34" charset="0"/>
              </a:rPr>
              <a:t> recycling program in our city. Let's apply the three pillars to ask relevant questions, considerations, and impacts: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Environmental: </a:t>
            </a:r>
            <a:r>
              <a:rPr lang="en-IN" sz="1800">
                <a:effectLst/>
                <a:latin typeface="Arial" panose="020B0604020202020204" pitchFamily="34" charset="0"/>
                <a:ea typeface="Calibri" panose="020F0502020204030204" pitchFamily="34" charset="0"/>
                <a:cs typeface="Gautami" panose="020B0502040204020203" pitchFamily="34" charset="0"/>
              </a:rPr>
              <a:t>Does this initiative net positively on the environment? For example, is recycling more impactful on the environment, what are the environmental emissions as you drive around in a hopefully electric vehicle to pick up items? Indirect environmental impact?</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Social: </a:t>
            </a:r>
            <a:r>
              <a:rPr lang="en-IN" sz="1800">
                <a:effectLst/>
                <a:latin typeface="Arial" panose="020B0604020202020204" pitchFamily="34" charset="0"/>
                <a:ea typeface="Calibri" panose="020F0502020204030204" pitchFamily="34" charset="0"/>
                <a:cs typeface="Gautami" panose="020B0502040204020203" pitchFamily="34" charset="0"/>
              </a:rPr>
              <a:t>Is this initiative good for all people? Who benefits? Is it fair and equitable to everyone? Are there any unintended consequences or social impacts?</a:t>
            </a:r>
          </a:p>
          <a:p>
            <a:pPr algn="just">
              <a:lnSpc>
                <a:spcPct val="107000"/>
              </a:lnSpc>
              <a:spcBef>
                <a:spcPts val="600"/>
              </a:spcBef>
              <a:spcAft>
                <a:spcPts val="1400"/>
              </a:spcAft>
            </a:pPr>
            <a:r>
              <a:rPr lang="en-IN" sz="1800" b="1">
                <a:effectLst/>
                <a:latin typeface="Arial" panose="020B0604020202020204" pitchFamily="34" charset="0"/>
                <a:ea typeface="Calibri" panose="020F0502020204030204" pitchFamily="34" charset="0"/>
                <a:cs typeface="Gautami" panose="020B0502040204020203" pitchFamily="34" charset="0"/>
              </a:rPr>
              <a:t>Economic:</a:t>
            </a:r>
            <a:r>
              <a:rPr lang="en-IN" sz="1800">
                <a:effectLst/>
                <a:latin typeface="Arial" panose="020B0604020202020204" pitchFamily="34" charset="0"/>
                <a:ea typeface="Calibri" panose="020F0502020204030204" pitchFamily="34" charset="0"/>
                <a:cs typeface="Gautami" panose="020B0502040204020203" pitchFamily="34" charset="0"/>
              </a:rPr>
              <a:t> Is the project financially sustainable? For instance, if it costs us more money to recycle each item than we have in our program budget from taxes or other funding, our initiative might be great for the environment and society, but still not pass the economic sustainability test.</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The three pillars inside companies can be used as a guiding model toward strategy corporate social responsibility (CSR), social impact, ESG (environment social governance), and sustainability strategy, prioritization, and decision-making.</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Ultimately, when all the three pillars of sustainability are achieved and balanced, the governments, organizations, projects, and other initiatives towards the development would be more robust, resilient, long-lasting, and successful. Sustainable living is all of our collective responsibility, and the three pillars of sustainability can be a useful framework for making the right, sustainable decisions as well as asking and </a:t>
            </a:r>
            <a:r>
              <a:rPr lang="en-IN" sz="1800" err="1">
                <a:effectLst/>
                <a:latin typeface="Arial" panose="020B0604020202020204" pitchFamily="34" charset="0"/>
                <a:ea typeface="Calibri" panose="020F0502020204030204" pitchFamily="34" charset="0"/>
                <a:cs typeface="Gautami" panose="020B0502040204020203" pitchFamily="34" charset="0"/>
              </a:rPr>
              <a:t>analyzing</a:t>
            </a:r>
            <a:r>
              <a:rPr lang="en-IN" sz="1800">
                <a:effectLst/>
                <a:latin typeface="Arial" panose="020B0604020202020204" pitchFamily="34" charset="0"/>
                <a:ea typeface="Calibri" panose="020F0502020204030204" pitchFamily="34" charset="0"/>
                <a:cs typeface="Gautami" panose="020B0502040204020203" pitchFamily="34" charset="0"/>
              </a:rPr>
              <a:t> the right questions about what's truly sustainable.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043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Sustainable Practices for Resource Management</a:t>
            </a:r>
          </a:p>
          <a:p>
            <a:pPr algn="just">
              <a:lnSpc>
                <a:spcPct val="107000"/>
              </a:lnSpc>
              <a:spcBef>
                <a:spcPts val="600"/>
              </a:spcBef>
              <a:spcAft>
                <a:spcPts val="1400"/>
              </a:spcAft>
            </a:pPr>
            <a:r>
              <a:rPr lang="en-IN" sz="1800">
                <a:effectLst/>
                <a:latin typeface="Arial" panose="020B0604020202020204" pitchFamily="34" charset="0"/>
                <a:ea typeface="Calibri" panose="020F0502020204030204" pitchFamily="34" charset="0"/>
                <a:cs typeface="Gautami" panose="020B0502040204020203" pitchFamily="34" charset="0"/>
              </a:rPr>
              <a:t>Sustainable practices and resource management focus on using natural resources efficiently to meet current needs without compromising the ability of future generations to meet their own. This concept extends to both the personal and organizational levels, emphasizing the need for mindful consumption, waste reduction, and ecological stewardship. </a:t>
            </a:r>
          </a:p>
          <a:p>
            <a:pPr marL="158750" indent="0" algn="just">
              <a:lnSpc>
                <a:spcPct val="107000"/>
              </a:lnSpc>
              <a:spcBef>
                <a:spcPts val="600"/>
              </a:spcBef>
              <a:spcAft>
                <a:spcPts val="14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Principles of Sustainable Resource Management</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Resource Efficiency</a:t>
            </a:r>
            <a:r>
              <a:rPr lang="en-IN" sz="1800">
                <a:effectLst/>
                <a:latin typeface="Arial" panose="020B0604020202020204" pitchFamily="34" charset="0"/>
                <a:ea typeface="Calibri" panose="020F0502020204030204" pitchFamily="34" charset="0"/>
                <a:cs typeface="Gautami" panose="020B0502040204020203" pitchFamily="34" charset="0"/>
              </a:rPr>
              <a:t>: Optimizing the use of natural resources (energy, water, raw materials) to maximize their benefits and reduce waste.</a:t>
            </a: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Circular Economy</a:t>
            </a:r>
            <a:r>
              <a:rPr lang="en-IN" sz="1800">
                <a:effectLst/>
                <a:latin typeface="Arial" panose="020B0604020202020204" pitchFamily="34" charset="0"/>
                <a:ea typeface="Calibri" panose="020F0502020204030204" pitchFamily="34" charset="0"/>
                <a:cs typeface="Gautami" panose="020B0502040204020203" pitchFamily="34" charset="0"/>
              </a:rPr>
              <a:t>: Transitioning from a linear economy (take, make, dispose) to a circular model, where resources are reused, repaired, and recycled to minimize waste.</a:t>
            </a:r>
          </a:p>
          <a:p>
            <a:pPr marL="742950" lvl="1" indent="-285750" algn="just">
              <a:lnSpc>
                <a:spcPct val="107000"/>
              </a:lnSpc>
              <a:spcBef>
                <a:spcPts val="600"/>
              </a:spcBef>
              <a:spcAft>
                <a:spcPts val="1400"/>
              </a:spcAft>
              <a:buSzPts val="1000"/>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Life Cycle Assessment (LCA)</a:t>
            </a:r>
            <a:r>
              <a:rPr lang="en-IN" sz="1800">
                <a:effectLst/>
                <a:latin typeface="Arial" panose="020B0604020202020204" pitchFamily="34" charset="0"/>
                <a:ea typeface="Calibri" panose="020F0502020204030204" pitchFamily="34" charset="0"/>
                <a:cs typeface="Gautami" panose="020B0502040204020203" pitchFamily="34" charset="0"/>
              </a:rPr>
              <a:t>: Evaluating the environmental impact of a product or process from cradle to grave (production to disposal) and implementing strategies to reduce its footprint at each stage.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479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Energy Conservation and Efficiency</a:t>
            </a:r>
          </a:p>
          <a:p>
            <a:pPr marL="171450" indent="-171450"/>
            <a:r>
              <a:rPr lang="en-US" b="1" dirty="0"/>
              <a:t>Renewable Energy Sources: </a:t>
            </a:r>
            <a:r>
              <a:rPr lang="en-US" b="0" dirty="0"/>
              <a:t>Utilizing solar, wind, hydro, and biomass energy to reduce reliance on fossil fuels and minimize carbon emissions.</a:t>
            </a:r>
          </a:p>
          <a:p>
            <a:pPr marL="171450" indent="-171450"/>
            <a:r>
              <a:rPr lang="en-US" b="1" dirty="0"/>
              <a:t>Energy-efficient Technologies:</a:t>
            </a:r>
            <a:r>
              <a:rPr lang="en-US" b="0" dirty="0"/>
              <a:t> Promoting energy-saving devices and systems such as LED lighting, energy-efficient appliances, and smart energy management systems (e.g., IoT-enabled devices).</a:t>
            </a:r>
          </a:p>
          <a:p>
            <a:pPr marL="171450" indent="-171450"/>
            <a:r>
              <a:rPr lang="en-US" b="1" dirty="0"/>
              <a:t>Demand-side Management (DSM): </a:t>
            </a:r>
            <a:r>
              <a:rPr lang="en-US" b="0" dirty="0"/>
              <a:t>Programs encouraging consumers to reduce their energy usage during peak demand periods to improve grid efficiency.</a:t>
            </a:r>
          </a:p>
          <a:p>
            <a:pPr marL="0" indent="0">
              <a:buNone/>
            </a:pPr>
            <a:endParaRPr lang="en-US" b="0" dirty="0"/>
          </a:p>
          <a:p>
            <a:pPr marL="0" indent="0">
              <a:buNone/>
            </a:pPr>
            <a:r>
              <a:rPr lang="en-US" b="1" dirty="0"/>
              <a:t>Examples:</a:t>
            </a:r>
          </a:p>
          <a:p>
            <a:pPr marL="171450" indent="-171450"/>
            <a:r>
              <a:rPr lang="en-US" b="0" dirty="0"/>
              <a:t>Implementation of energy-saving measures in households or organizations to cut down electricity consumption.</a:t>
            </a:r>
          </a:p>
          <a:p>
            <a:pPr marL="171450" indent="-171450"/>
            <a:r>
              <a:rPr lang="en-US" b="0" dirty="0"/>
              <a:t>Case studies showcasing businesses transitioning to renewable energy sources to meet their operational needs.</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359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0"/>
              <a:t>Image sources:</a:t>
            </a:r>
          </a:p>
          <a:p>
            <a:pPr marL="0" indent="0">
              <a:buNone/>
            </a:pPr>
            <a:r>
              <a:rPr lang="en-US" b="0"/>
              <a:t>https://www.remodeling.hw.net/products/kitchen-bath/water-saving-products-whats-new-in-low-flow-faucets</a:t>
            </a:r>
          </a:p>
          <a:p>
            <a:pPr marL="0" indent="0">
              <a:buNone/>
            </a:pPr>
            <a:r>
              <a:rPr lang="en-US" b="0"/>
              <a:t>https://savethewater.org/rooftop-rainwater-harvesting-an-ancient-and-sustainable-technique-for-water-management/</a:t>
            </a:r>
          </a:p>
          <a:p>
            <a:pPr marL="0" indent="0">
              <a:buNone/>
            </a:pPr>
            <a:r>
              <a:rPr lang="en-US" b="0"/>
              <a:t>https://green.org/2024/01/30/the-economics-of-wastewater-reuse/</a:t>
            </a:r>
          </a:p>
          <a:p>
            <a:pPr marL="0" indent="0">
              <a:buNone/>
            </a:pPr>
            <a:r>
              <a:rPr lang="en-US" b="0"/>
              <a:t>https://iwrmactionhub.org/about/iwrm-explained</a:t>
            </a:r>
          </a:p>
          <a:p>
            <a:pPr marL="0" indent="0">
              <a:buNone/>
            </a:pPr>
            <a:endParaRPr lang="en-US" b="0"/>
          </a:p>
          <a:p>
            <a:pPr marL="0" indent="0">
              <a:buNone/>
            </a:pPr>
            <a:r>
              <a:rPr lang="en-US" b="1"/>
              <a:t>Water Conservation and Management</a:t>
            </a:r>
          </a:p>
          <a:p>
            <a:pPr marL="171450" indent="-171450"/>
            <a:r>
              <a:rPr lang="en-US" b="1"/>
              <a:t>Water-efficient Technologies:</a:t>
            </a:r>
            <a:r>
              <a:rPr lang="en-US" b="0"/>
              <a:t> Installation of low-flow faucets, toilets, and water-efficient appliances (washing machines, dishwashers) to reduce water wastage.</a:t>
            </a:r>
          </a:p>
          <a:p>
            <a:pPr marL="171450" indent="-171450"/>
            <a:r>
              <a:rPr lang="en-US" b="1"/>
              <a:t>Rainwater Harvesting:</a:t>
            </a:r>
            <a:r>
              <a:rPr lang="en-US" b="0"/>
              <a:t> Collecting and storing rainwater for reuse in irrigation, cleaning, and other non-potable applications.</a:t>
            </a:r>
          </a:p>
          <a:p>
            <a:pPr marL="171450" indent="-171450"/>
            <a:r>
              <a:rPr lang="en-US" b="1"/>
              <a:t>Wastewater Treatment and Reuse:</a:t>
            </a:r>
            <a:r>
              <a:rPr lang="en-US" b="0"/>
              <a:t> Recycling greywater and treated wastewater for industrial, agricultural, and landscaping purposes.</a:t>
            </a:r>
          </a:p>
          <a:p>
            <a:pPr marL="171450" indent="-171450"/>
            <a:r>
              <a:rPr lang="en-US" b="1"/>
              <a:t>Integrated Water Resource Management (IWRM): </a:t>
            </a:r>
            <a:r>
              <a:rPr lang="en-US" b="0"/>
              <a:t>Holistic management of water resources that balances social, economic, and environmental objectives.</a:t>
            </a:r>
          </a:p>
          <a:p>
            <a:pPr marL="0" indent="0">
              <a:buNone/>
            </a:pPr>
            <a:endParaRPr lang="en-US" b="0"/>
          </a:p>
          <a:p>
            <a:pPr marL="0" indent="0">
              <a:buNone/>
            </a:pPr>
            <a:r>
              <a:rPr lang="en-US" b="1"/>
              <a:t>Examples:</a:t>
            </a:r>
          </a:p>
          <a:p>
            <a:pPr marL="171450" indent="-171450"/>
            <a:r>
              <a:rPr lang="en-US" b="0"/>
              <a:t>Large-scale adoption of rainwater harvesting systems in urban areas or industries.</a:t>
            </a:r>
          </a:p>
          <a:p>
            <a:pPr marL="171450" indent="-171450"/>
            <a:r>
              <a:rPr lang="en-US" b="0"/>
              <a:t>Government policies or community initiatives aimed at sustainable groundwater management.</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64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Waste Management and Recycling</a:t>
            </a:r>
          </a:p>
          <a:p>
            <a:pPr marL="171450" indent="-171450"/>
            <a:r>
              <a:rPr lang="en-US" b="1"/>
              <a:t>Reduce, Reuse, Recycle (3Rs): </a:t>
            </a:r>
            <a:r>
              <a:rPr lang="en-US" b="0"/>
              <a:t>Encouraging minimal resource consumption (reduce), creative reuse of products (reuse), and processing waste materials into new products (recycle).</a:t>
            </a:r>
          </a:p>
          <a:p>
            <a:pPr marL="171450" indent="-171450"/>
            <a:r>
              <a:rPr lang="en-US" b="1"/>
              <a:t>Composting and Organic Waste Management: </a:t>
            </a:r>
            <a:r>
              <a:rPr lang="en-US" b="0"/>
              <a:t>Composting food and organic waste to create nutrient-rich soil additives that reduce the need for chemical fertilizers.</a:t>
            </a:r>
          </a:p>
          <a:p>
            <a:pPr marL="171450" indent="-171450"/>
            <a:r>
              <a:rPr lang="en-US" b="1"/>
              <a:t>E-Waste Recycling: </a:t>
            </a:r>
            <a:r>
              <a:rPr lang="en-US" b="0"/>
              <a:t>Managing electronic waste (old computers, phones, batteries) through proper recycling channels to recover valuable materials and prevent harmful chemicals from contaminating the environment.</a:t>
            </a:r>
          </a:p>
          <a:p>
            <a:pPr marL="171450" indent="-171450"/>
            <a:r>
              <a:rPr lang="en-US" b="1"/>
              <a:t>Zero Waste Practices: </a:t>
            </a:r>
            <a:r>
              <a:rPr lang="en-US" b="0"/>
              <a:t>Reducing waste to landfill by redesigning production processes, improving product durability, and maximizing recycling efforts.</a:t>
            </a:r>
          </a:p>
          <a:p>
            <a:pPr marL="0" indent="0">
              <a:buNone/>
            </a:pPr>
            <a:endParaRPr lang="en-US" b="0"/>
          </a:p>
          <a:p>
            <a:pPr marL="0" indent="0">
              <a:buNone/>
            </a:pPr>
            <a:r>
              <a:rPr lang="en-US" b="1"/>
              <a:t>Examples:</a:t>
            </a:r>
          </a:p>
          <a:p>
            <a:pPr marL="171450" indent="-171450"/>
            <a:r>
              <a:rPr lang="en-US" b="0"/>
              <a:t>Municipal or corporate recycling programs.</a:t>
            </a:r>
          </a:p>
          <a:p>
            <a:pPr marL="171450" indent="-171450"/>
            <a:r>
              <a:rPr lang="en-US" b="0"/>
              <a:t>Innovations in waste-to-energy systems that convert waste materials into electricity or fuel.</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5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0"/>
              <a:t>Image sources: </a:t>
            </a:r>
          </a:p>
          <a:p>
            <a:pPr marL="0" indent="0">
              <a:buNone/>
            </a:pPr>
            <a:r>
              <a:rPr lang="en-US" b="0"/>
              <a:t>https://www.moore-unidrill.com/what-is-regenerative-farming/</a:t>
            </a:r>
          </a:p>
          <a:p>
            <a:pPr marL="0" indent="0">
              <a:buNone/>
            </a:pPr>
            <a:r>
              <a:rPr lang="en-US" b="0"/>
              <a:t>https://deepgreenpermaculture.com/permaculture/permaculture-design-principles/7-small-scale-intensive-systems/</a:t>
            </a:r>
          </a:p>
          <a:p>
            <a:pPr marL="0" indent="0">
              <a:buNone/>
            </a:pPr>
            <a:r>
              <a:rPr lang="en-US" b="0"/>
              <a:t>https://viagroforestry.org/what-we-do/agroforestry/</a:t>
            </a:r>
          </a:p>
          <a:p>
            <a:pPr marL="0" indent="0">
              <a:buNone/>
            </a:pPr>
            <a:r>
              <a:rPr lang="en-US" b="0"/>
              <a:t>https://www.khetivyapar.com/en/organic-farming-sustainable-organic-farming-50</a:t>
            </a:r>
          </a:p>
          <a:p>
            <a:pPr marL="0" indent="0">
              <a:buNone/>
            </a:pPr>
            <a:endParaRPr lang="en-US" b="0"/>
          </a:p>
          <a:p>
            <a:pPr marL="0" indent="0">
              <a:buNone/>
            </a:pPr>
            <a:r>
              <a:rPr lang="en-US" b="1"/>
              <a:t>Sustainable Agriculture and Land Use</a:t>
            </a:r>
          </a:p>
          <a:p>
            <a:pPr marL="171450" indent="-171450"/>
            <a:r>
              <a:rPr lang="en-US" b="1"/>
              <a:t>Permaculture: </a:t>
            </a:r>
            <a:r>
              <a:rPr lang="en-US" b="0"/>
              <a:t>Designing agricultural systems that mimic natural ecosystems, promoting biodiversity, soil health, and resource conservation.</a:t>
            </a:r>
          </a:p>
          <a:p>
            <a:pPr marL="171450" indent="-171450"/>
            <a:r>
              <a:rPr lang="en-US" b="1"/>
              <a:t>Regenerative Agriculture: </a:t>
            </a:r>
            <a:r>
              <a:rPr lang="en-US" b="0"/>
              <a:t>Farming techniques that restore soil health, increase biodiversity, and capture carbon to combat climate change.</a:t>
            </a:r>
          </a:p>
          <a:p>
            <a:pPr marL="171450" indent="-171450"/>
            <a:r>
              <a:rPr lang="en-US" b="1"/>
              <a:t>Agroforestry:</a:t>
            </a:r>
            <a:r>
              <a:rPr lang="en-US" b="0"/>
              <a:t> Integrating trees and shrubs into agricultural lands to enhance biodiversity, soil stability, and resource efficiency.</a:t>
            </a:r>
          </a:p>
          <a:p>
            <a:pPr marL="171450" indent="-171450"/>
            <a:r>
              <a:rPr lang="en-US" b="1"/>
              <a:t>Organic Farming: </a:t>
            </a:r>
            <a:r>
              <a:rPr lang="en-US" b="0"/>
              <a:t>Reducing chemical inputs by relying on natural fertilizers, crop rotation, and biological pest control to maintain long-term soil fertility.</a:t>
            </a:r>
          </a:p>
          <a:p>
            <a:pPr marL="0" indent="0">
              <a:buNone/>
            </a:pPr>
            <a:endParaRPr lang="en-US" b="0"/>
          </a:p>
          <a:p>
            <a:pPr marL="0" indent="0">
              <a:buNone/>
            </a:pPr>
            <a:r>
              <a:rPr lang="en-US" b="1"/>
              <a:t>Examples:</a:t>
            </a:r>
          </a:p>
          <a:p>
            <a:pPr marL="171450" indent="-171450"/>
            <a:r>
              <a:rPr lang="en-US" b="0"/>
              <a:t>Organic farms employing regenerative practices to restore ecosystems while producing crops.</a:t>
            </a:r>
          </a:p>
          <a:p>
            <a:pPr marL="171450" indent="-171450"/>
            <a:r>
              <a:rPr lang="en-US" b="0"/>
              <a:t>Governments or organizations providing incentives for sustainable farming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7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Sustainable Supply Chain Management</a:t>
            </a:r>
          </a:p>
          <a:p>
            <a:pPr marL="171450" indent="-171450"/>
            <a:r>
              <a:rPr lang="en-US" b="1"/>
              <a:t>Ethical Sourcing: </a:t>
            </a:r>
            <a:r>
              <a:rPr lang="en-US" b="0"/>
              <a:t>Ensuring that raw materials and products are sourced in ways that minimize environmental impact and respect human rights (e.g., fair trade).</a:t>
            </a:r>
          </a:p>
          <a:p>
            <a:pPr marL="171450" indent="-171450"/>
            <a:r>
              <a:rPr lang="en-US" b="1"/>
              <a:t>Sustainable Procurement: </a:t>
            </a:r>
            <a:r>
              <a:rPr lang="en-US" b="0"/>
              <a:t>Favoring suppliers who prioritize sustainability in their operations, from energy use to waste management and labor practices.</a:t>
            </a:r>
          </a:p>
          <a:p>
            <a:pPr marL="171450" indent="-171450"/>
            <a:r>
              <a:rPr lang="en-US" b="1"/>
              <a:t>Green Logistics: </a:t>
            </a:r>
            <a:r>
              <a:rPr lang="en-US" b="0"/>
              <a:t>Reducing the environmental impact of transportation and distribution systems through route optimization, fuel efficiency, and eco-friendly packaging materials.</a:t>
            </a:r>
          </a:p>
          <a:p>
            <a:pPr marL="0" indent="0">
              <a:buNone/>
            </a:pPr>
            <a:endParaRPr lang="en-US" b="0"/>
          </a:p>
          <a:p>
            <a:pPr marL="0" indent="0">
              <a:buNone/>
            </a:pPr>
            <a:r>
              <a:rPr lang="en-US" b="1"/>
              <a:t>Examples:</a:t>
            </a:r>
          </a:p>
          <a:p>
            <a:pPr marL="171450" indent="-171450"/>
            <a:r>
              <a:rPr lang="en-US" b="0"/>
              <a:t>Companies that have redesigned their supply chains to reduce their carbon footprint or water usage.</a:t>
            </a:r>
          </a:p>
          <a:p>
            <a:pPr marL="171450" indent="-171450"/>
            <a:r>
              <a:rPr lang="en-US" b="0"/>
              <a:t>Brands sourcing materials from certified sustainable sources (e.g., FSC-certified wood).</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214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Sustainable Urban Planning and Development</a:t>
            </a:r>
          </a:p>
          <a:p>
            <a:pPr marL="171450" indent="-171450"/>
            <a:r>
              <a:rPr lang="en-US" b="1"/>
              <a:t>Green Urban Spaces: </a:t>
            </a:r>
            <a:r>
              <a:rPr lang="en-US" b="0"/>
              <a:t>Designing cities with green roofs, parks, and community gardens to enhance air quality, support biodiversity, and provide spaces for recreation.</a:t>
            </a:r>
          </a:p>
          <a:p>
            <a:pPr marL="171450" indent="-171450"/>
            <a:r>
              <a:rPr lang="en-US" b="1"/>
              <a:t>Sustainable Transportation Systems: </a:t>
            </a:r>
            <a:r>
              <a:rPr lang="en-US" b="0"/>
              <a:t>Encouraging the use of public transport, cycling, walking, and electric vehicles to reduce urban carbon emissions.</a:t>
            </a:r>
          </a:p>
          <a:p>
            <a:pPr marL="171450" indent="-171450"/>
            <a:r>
              <a:rPr lang="en-US" b="1"/>
              <a:t>Smart Cities: </a:t>
            </a:r>
            <a:r>
              <a:rPr lang="en-US" b="0"/>
              <a:t>Using data and technology to improve the efficiency of resource management, from energy use in buildings to waste collection and transportation systems.</a:t>
            </a:r>
          </a:p>
          <a:p>
            <a:pPr marL="0" indent="0">
              <a:buNone/>
            </a:pPr>
            <a:endParaRPr lang="en-US" b="0"/>
          </a:p>
          <a:p>
            <a:pPr marL="0" indent="0">
              <a:buNone/>
            </a:pPr>
            <a:r>
              <a:rPr lang="en-US" b="1"/>
              <a:t>Examples:</a:t>
            </a:r>
          </a:p>
          <a:p>
            <a:pPr marL="171450" indent="-171450"/>
            <a:r>
              <a:rPr lang="en-US" b="0"/>
              <a:t>Initiatives in cities like Copenhagen or Singapore where smart city concepts are integrated with sustainability goals.</a:t>
            </a:r>
          </a:p>
          <a:p>
            <a:pPr marL="171450" indent="-171450"/>
            <a:r>
              <a:rPr lang="en-US" b="0"/>
              <a:t>Urban development projects prioritizing green infrastructure to manage stormwater, reduce heat islands, and improve residents’ quality of life.</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586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Behavioral and Cultural Change for Sustainability</a:t>
            </a:r>
          </a:p>
          <a:p>
            <a:pPr marL="171450" indent="-171450"/>
            <a:r>
              <a:rPr lang="en-US" b="1"/>
              <a:t>Education and Awareness Campaigns: </a:t>
            </a:r>
            <a:r>
              <a:rPr lang="en-US" b="0"/>
              <a:t>Promoting environmental literacy and resource conservation behaviors through campaigns in schools, workplaces, and communities.</a:t>
            </a:r>
          </a:p>
          <a:p>
            <a:pPr marL="171450" indent="-171450"/>
            <a:r>
              <a:rPr lang="en-US" b="1"/>
              <a:t>Corporate Social Responsibility (CSR): </a:t>
            </a:r>
            <a:r>
              <a:rPr lang="en-US" b="0"/>
              <a:t>Companies adopting sustainability as a core value, implementing green policies, and encouraging employees to participate in sustainability efforts.</a:t>
            </a:r>
          </a:p>
          <a:p>
            <a:pPr marL="171450" indent="-171450"/>
            <a:r>
              <a:rPr lang="en-US" b="1"/>
              <a:t>Community-led Initiatives: </a:t>
            </a:r>
            <a:r>
              <a:rPr lang="en-US" b="0"/>
              <a:t>Grassroots movements encouraging sustainable lifestyles, such as local clean-up drives, tree-planting events, or carpooling networks.</a:t>
            </a:r>
          </a:p>
          <a:p>
            <a:pPr marL="0" indent="0">
              <a:buNone/>
            </a:pPr>
            <a:endParaRPr lang="en-US" b="0"/>
          </a:p>
          <a:p>
            <a:pPr marL="0" indent="0">
              <a:buNone/>
            </a:pPr>
            <a:r>
              <a:rPr lang="en-US" b="1"/>
              <a:t>Examples:</a:t>
            </a:r>
          </a:p>
          <a:p>
            <a:pPr marL="171450" indent="-171450"/>
            <a:r>
              <a:rPr lang="en-US" b="0"/>
              <a:t>Awareness campaigns targeting consumers to reduce single-use plastic.</a:t>
            </a:r>
          </a:p>
          <a:p>
            <a:pPr marL="171450" indent="-171450"/>
            <a:r>
              <a:rPr lang="en-US" b="0"/>
              <a:t>Companies encouraging employees to adopt eco-friendly commuting or office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898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1200"/>
              </a:spcBef>
              <a:buNone/>
            </a:pPr>
            <a:r>
              <a:rPr lang="en-US"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rPr>
              <a:t>Green Technologies and Innovation</a:t>
            </a:r>
            <a:endParaRPr lang="en-IN"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and innovations are essential for addressing environmental challenges while driving sustainable economic growth. These technologies minimize negative environmental impacts, promote resource efficiency, and offer innovative solutions for industries, governments, and individuals to reduce their carbon footprint. </a:t>
            </a:r>
          </a:p>
          <a:p>
            <a:pPr algn="just">
              <a:lnSpc>
                <a:spcPct val="107000"/>
              </a:lnSpc>
              <a:spcBef>
                <a:spcPts val="200"/>
              </a:spcBef>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Definition and Importance of Green Technologies</a:t>
            </a:r>
          </a:p>
          <a:p>
            <a:pPr marL="742950" lvl="1" indent="-285750" algn="just">
              <a:lnSpc>
                <a:spcPct val="107000"/>
              </a:lnSpc>
              <a:spcBef>
                <a:spcPts val="600"/>
              </a:spcBef>
              <a:spcAft>
                <a:spcPts val="1400"/>
              </a:spcAft>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and Innovation refer to the development and application of environmentally friendly and sustainable technologies aimed at addressing environmental challenges like climate change, resource depletion, and pollution.</a:t>
            </a:r>
          </a:p>
          <a:p>
            <a:pPr marL="742950" lvl="1" indent="-285750" algn="just">
              <a:lnSpc>
                <a:spcPct val="107000"/>
              </a:lnSpc>
              <a:spcBef>
                <a:spcPts val="600"/>
              </a:spcBef>
              <a:spcAft>
                <a:spcPts val="1400"/>
              </a:spcAft>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Green technologies help achieve sustainability goals by reducing carbon emissions, conserving natural resources, and promoting renewable energy sources.</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Adoption of solar panels and wind turbines for clean energy generation.</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Development of electric vehicles (EVs) to reduce transportation-related emissions.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Renewable Energy Technologies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Solar Power</a:t>
            </a:r>
            <a:r>
              <a:rPr lang="en-IN" sz="1800" dirty="0">
                <a:effectLst/>
                <a:latin typeface="Arial" panose="020B0604020202020204" pitchFamily="34" charset="0"/>
                <a:ea typeface="Calibri" panose="020F0502020204030204" pitchFamily="34" charset="0"/>
                <a:cs typeface="Gautami" panose="020B0502040204020203" pitchFamily="34" charset="0"/>
              </a:rPr>
              <a:t>: Photovoltaic (PV) panels convert sunlight into electricity, offering a renewable and abundant source of energy. Innovations in solar panel efficiency, storage solutions, and solar farms have driven the expansion of solar power worldwide.</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Wind Energy</a:t>
            </a:r>
            <a:r>
              <a:rPr lang="en-IN" sz="1800" dirty="0">
                <a:effectLst/>
                <a:latin typeface="Arial" panose="020B0604020202020204" pitchFamily="34" charset="0"/>
                <a:ea typeface="Calibri" panose="020F0502020204030204" pitchFamily="34" charset="0"/>
                <a:cs typeface="Gautami" panose="020B0502040204020203" pitchFamily="34" charset="0"/>
              </a:rPr>
              <a:t>: Wind turbines harness wind power to generate electricity. Offshore and onshore wind farms contribute significantly to renewable energy portfolios, with innovations focusing on improving turbine efficiency and integration into power grids.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Hydropower</a:t>
            </a:r>
            <a:r>
              <a:rPr lang="en-IN" sz="1800" dirty="0">
                <a:effectLst/>
                <a:latin typeface="Arial" panose="020B0604020202020204" pitchFamily="34" charset="0"/>
                <a:ea typeface="Calibri" panose="020F0502020204030204" pitchFamily="34" charset="0"/>
                <a:cs typeface="Gautami" panose="020B0502040204020203" pitchFamily="34" charset="0"/>
              </a:rPr>
              <a:t>: Water turbines convert the kinetic energy of flowing water into electricity. Hydropower technologies focus on improving dam efficiency and developing low-impact, small-scale hydro projects that minimize environmental disruptions.</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Geothermal Energy</a:t>
            </a:r>
            <a:r>
              <a:rPr lang="en-IN" sz="1800" dirty="0">
                <a:effectLst/>
                <a:latin typeface="Arial" panose="020B0604020202020204" pitchFamily="34" charset="0"/>
                <a:ea typeface="Calibri" panose="020F0502020204030204" pitchFamily="34" charset="0"/>
                <a:cs typeface="Gautami" panose="020B0502040204020203" pitchFamily="34" charset="0"/>
              </a:rPr>
              <a:t>: Extracting heat from the Earth’s crust to generate electricity and provide direct heating solutions. Geothermal power plants are expanding, with innovations in drilling and resource identification improving access to this renewable energy source.</a:t>
            </a:r>
          </a:p>
          <a:p>
            <a:pPr marL="800100" lvl="1" indent="-342900" algn="just">
              <a:lnSpc>
                <a:spcPct val="107000"/>
              </a:lnSpc>
              <a:spcBef>
                <a:spcPts val="600"/>
              </a:spcBef>
              <a:spcAft>
                <a:spcPts val="1400"/>
              </a:spcAft>
              <a:buSzPts val="1000"/>
              <a:buFont typeface="Courier New" panose="02070309020205020404" pitchFamily="49" charset="0"/>
              <a:buChar char="o"/>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Biomass and Bioenergy</a:t>
            </a:r>
            <a:r>
              <a:rPr lang="en-IN" sz="1800" dirty="0">
                <a:effectLst/>
                <a:latin typeface="Arial" panose="020B0604020202020204" pitchFamily="34" charset="0"/>
                <a:ea typeface="Calibri" panose="020F0502020204030204" pitchFamily="34" charset="0"/>
                <a:cs typeface="Gautami" panose="020B0502040204020203" pitchFamily="34" charset="0"/>
              </a:rPr>
              <a:t>: Biomass (organic material) is used to produce biofuels and bioenergy. Technologies like anaerobic digestion and biomass gasification provide renewable energy while reducing waste and promoting circular economy practices.</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276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Energy Storage and Smart Grids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Battery Technologies</a:t>
            </a:r>
            <a:r>
              <a:rPr lang="en-IN" sz="1800" dirty="0">
                <a:effectLst/>
                <a:latin typeface="Arial" panose="020B0604020202020204" pitchFamily="34" charset="0"/>
                <a:ea typeface="Calibri" panose="020F0502020204030204" pitchFamily="34" charset="0"/>
                <a:cs typeface="Gautami" panose="020B0502040204020203" pitchFamily="34" charset="0"/>
              </a:rPr>
              <a:t>: Advancements in battery storage systems, such as lithium-ion and solid-state batteries, enable more efficient storage of renewable energy for use when the sun isn’t shining or the wind isn’t blowing. Innovations focus on improving energy density, reducing costs, and ensuring safety.</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Grids</a:t>
            </a:r>
            <a:r>
              <a:rPr lang="en-IN" sz="1800" dirty="0">
                <a:effectLst/>
                <a:latin typeface="Arial" panose="020B0604020202020204" pitchFamily="34" charset="0"/>
                <a:ea typeface="Calibri" panose="020F0502020204030204" pitchFamily="34" charset="0"/>
                <a:cs typeface="Gautami" panose="020B0502040204020203" pitchFamily="34" charset="0"/>
              </a:rPr>
              <a:t>: Intelligent power distribution systems that optimize energy use by managing electricity demand, integrating renewable sources, and ensuring grid stability. Smart grids rely on data, sensors, and automation to enhance energy efficiency and reduce energy loss.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Energy Storage Systems (ESS)</a:t>
            </a:r>
            <a:r>
              <a:rPr lang="en-IN" sz="1800" dirty="0">
                <a:effectLst/>
                <a:latin typeface="Arial" panose="020B0604020202020204" pitchFamily="34" charset="0"/>
                <a:ea typeface="Calibri" panose="020F0502020204030204" pitchFamily="34" charset="0"/>
                <a:cs typeface="Gautami" panose="020B0502040204020203" pitchFamily="34" charset="0"/>
              </a:rPr>
              <a:t>: Large-scale storage systems (e.g., pumped hydro, thermal storage) allow excess renewable energy to be stored and used later, increasing the reliability of renewable energy supplies.</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Tesla Powerwall and other home energy storage solutions that enable households to store solar energy for later use.</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Smart meters that monitor and optimize energy consumption in real time.</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906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Green Transportation Technologies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Electric Vehicles (EVs)</a:t>
            </a:r>
            <a:r>
              <a:rPr lang="en-IN" sz="1800" dirty="0">
                <a:effectLst/>
                <a:latin typeface="Arial" panose="020B0604020202020204" pitchFamily="34" charset="0"/>
                <a:ea typeface="Calibri" panose="020F0502020204030204" pitchFamily="34" charset="0"/>
                <a:cs typeface="Gautami" panose="020B0502040204020203" pitchFamily="34" charset="0"/>
              </a:rPr>
              <a:t>: EVs are powered by electricity instead of fossil fuels, significantly reducing greenhouse gas emissions. Innovations in battery technology, charging infrastructure, and autonomous driving are driving the widespread adoption of EVs.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Hydrogen Fuel Cells</a:t>
            </a:r>
            <a:r>
              <a:rPr lang="en-IN" sz="1800" dirty="0">
                <a:effectLst/>
                <a:latin typeface="Arial" panose="020B0604020202020204" pitchFamily="34" charset="0"/>
                <a:ea typeface="Calibri" panose="020F0502020204030204" pitchFamily="34" charset="0"/>
                <a:cs typeface="Gautami" panose="020B0502040204020203" pitchFamily="34" charset="0"/>
              </a:rPr>
              <a:t>: Hydrogen-powered fuel cells produce electricity through a chemical reaction, with water as the only byproduct. Fuel cell technology is being explored for transportation applications, especially in heavy-duty vehicles, buses, and long-haul trucks.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Aviation</a:t>
            </a:r>
            <a:r>
              <a:rPr lang="en-IN" sz="1800" dirty="0">
                <a:effectLst/>
                <a:latin typeface="Arial" panose="020B0604020202020204" pitchFamily="34" charset="0"/>
                <a:ea typeface="Calibri" panose="020F0502020204030204" pitchFamily="34" charset="0"/>
                <a:cs typeface="Gautami" panose="020B0502040204020203" pitchFamily="34" charset="0"/>
              </a:rPr>
              <a:t>: Electric and hybrid-electric aircraft, as well as sustainable aviation fuels (SAF), are reducing the carbon footprint of air travel. Innovations focus on improving fuel efficiency and developing alternative propulsion systems.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Shared Mobility and Smart Transportation</a:t>
            </a:r>
            <a:r>
              <a:rPr lang="en-IN" sz="1800" dirty="0">
                <a:effectLst/>
                <a:latin typeface="Arial" panose="020B0604020202020204" pitchFamily="34" charset="0"/>
                <a:ea typeface="Calibri" panose="020F0502020204030204" pitchFamily="34" charset="0"/>
                <a:cs typeface="Gautami" panose="020B0502040204020203" pitchFamily="34" charset="0"/>
              </a:rPr>
              <a:t>: Car-sharing platforms, bike-sharing systems, and autonomous vehicles contribute to reducing traffic congestion, emissions, and the environmental impact of personal transportation.</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The rise of electric vehicles such as Tesla, Nissan Leaf, and Rivian, and their impact on reducing emissions.</a:t>
            </a:r>
          </a:p>
          <a:p>
            <a:pPr marL="800100" lvl="1"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Hydrogen-powered buses and trains being implemented in regions like Japan and Europe.</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7153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600"/>
              </a:spcBef>
              <a:spcAft>
                <a:spcPts val="1400"/>
              </a:spcAft>
              <a:buNone/>
            </a:pPr>
            <a:r>
              <a:rPr lang="en-US" sz="1800" b="1" dirty="0">
                <a:effectLst/>
                <a:latin typeface="Arial" panose="020B0604020202020204" pitchFamily="34" charset="0"/>
                <a:ea typeface="Calibri" panose="020F0502020204030204" pitchFamily="34" charset="0"/>
                <a:cs typeface="Gautami" panose="020B0502040204020203" pitchFamily="34" charset="0"/>
              </a:rPr>
              <a:t>Adaptation to Green Job Markets</a:t>
            </a:r>
          </a:p>
          <a:p>
            <a:pPr algn="just">
              <a:lnSpc>
                <a:spcPct val="107000"/>
              </a:lnSpc>
              <a:spcBef>
                <a:spcPts val="600"/>
              </a:spcBef>
              <a:spcAft>
                <a:spcPts val="1400"/>
              </a:spcAft>
            </a:pPr>
            <a:r>
              <a:rPr lang="en-US" sz="1800" dirty="0">
                <a:effectLst/>
                <a:latin typeface="Arial" panose="020B0604020202020204" pitchFamily="34" charset="0"/>
                <a:ea typeface="Calibri" panose="020F0502020204030204" pitchFamily="34" charset="0"/>
                <a:cs typeface="Gautami" panose="020B0502040204020203" pitchFamily="34" charset="0"/>
              </a:rPr>
              <a:t>The future of work is green. The United Nations says the world's global economy is "greening," as sectors like energy, transport, and construction become more sustainable. That process alone could create 24 million more jobs around the world by 2030, putting a premium on workers with green skills.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US" sz="1800" dirty="0">
                <a:effectLst/>
                <a:latin typeface="Arial" panose="020B0604020202020204" pitchFamily="34" charset="0"/>
                <a:ea typeface="Calibri" panose="020F0502020204030204" pitchFamily="34" charset="0"/>
                <a:cs typeface="Gautami" panose="020B0502040204020203" pitchFamily="34" charset="0"/>
              </a:rPr>
              <a:t>However, supply lags as demand spills into other areas, such as economics and finance, security, market and geopolitical analysis, communications, social sciences, and legal. According to the International Labor Organization, "green jobs reduce the consumption of energy and raw materials, limit greenhouse gas emissions, minimize waste and pollution, protect and restore ecosystems, and enable enterprises and communities to adapt to climate change.".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US" sz="1800" dirty="0">
                <a:effectLst/>
                <a:latin typeface="Arial" panose="020B0604020202020204" pitchFamily="34" charset="0"/>
                <a:ea typeface="Calibri" panose="020F0502020204030204" pitchFamily="34" charset="0"/>
                <a:cs typeface="Gautami" panose="020B0502040204020203" pitchFamily="34" charset="0"/>
              </a:rPr>
              <a:t>Demand for green skills far outpaces supply. According to LinkedIn's Global Green Skills Report, between 2022 and 2023, at least one job posting required a minimum number of green skills to grow by 22.4 percent while the share of green talent in the overall workforce only grew by 12.3 percent.</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458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1200"/>
              </a:spcBef>
              <a:buNone/>
            </a:pPr>
            <a:r>
              <a:rPr lang="en-IN"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rPr>
              <a:t>Government</a:t>
            </a:r>
            <a:r>
              <a:rPr lang="en-US"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rPr>
              <a:t> and Institutional Support </a:t>
            </a:r>
            <a:endParaRPr lang="en-IN"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endParaRPr>
          </a:p>
          <a:p>
            <a:pPr marL="457200" algn="just">
              <a:lnSpc>
                <a:spcPct val="107000"/>
              </a:lnSpc>
              <a:spcBef>
                <a:spcPts val="600"/>
              </a:spcBef>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In any case, governments and institutions play a very important role in ensuring sustainability. Support for the green city idea can take many forms-including legislations, funding, researches and developments, public-private partnerships, and education initiatives.</a:t>
            </a:r>
          </a:p>
          <a:p>
            <a:pPr marL="158750" indent="0" algn="just">
              <a:lnSpc>
                <a:spcPct val="107000"/>
              </a:lnSpc>
              <a:spcBef>
                <a:spcPts val="200"/>
              </a:spcBef>
              <a:buNone/>
            </a:pP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Legislation and Policy Frameworks</a:t>
            </a:r>
          </a:p>
          <a:p>
            <a:pPr marL="457200"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Legislation and Policy Frameworks</a:t>
            </a:r>
          </a:p>
          <a:p>
            <a:pPr marL="914400" lvl="1"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Environmental Laws and Regulations:</a:t>
            </a:r>
            <a:r>
              <a:rPr lang="en-IN" sz="1800" dirty="0">
                <a:effectLst/>
                <a:latin typeface="Arial" panose="020B0604020202020204" pitchFamily="34" charset="0"/>
                <a:ea typeface="Calibri" panose="020F0502020204030204" pitchFamily="34" charset="0"/>
                <a:cs typeface="Gautami" panose="020B0502040204020203" pitchFamily="34" charset="0"/>
              </a:rPr>
              <a:t> The policies determined by the government are decided upon by the laws enacted in various jurisdictions, creating standards for emission management, waste management, and resource conservation. This put companies into cleaner technology and practices.</a:t>
            </a:r>
          </a:p>
          <a:p>
            <a:pPr marL="914400" lvl="1"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Green Technology Incentives:</a:t>
            </a:r>
            <a:r>
              <a:rPr lang="en-IN" sz="1800" dirty="0">
                <a:effectLst/>
                <a:latin typeface="Arial" panose="020B0604020202020204" pitchFamily="34" charset="0"/>
                <a:ea typeface="Calibri" panose="020F0502020204030204" pitchFamily="34" charset="0"/>
                <a:cs typeface="Gautami" panose="020B0502040204020203" pitchFamily="34" charset="0"/>
              </a:rPr>
              <a:t> Financial incentives such as tax credits, grants, and subsidies encourage businesses and individuals to invest in renewable energy, energy efficiency, and sustainable practices.</a:t>
            </a:r>
          </a:p>
          <a:p>
            <a:pPr marL="914400" lvl="1" algn="just">
              <a:lnSpc>
                <a:spcPct val="107000"/>
              </a:lnSpc>
              <a:spcBef>
                <a:spcPts val="600"/>
              </a:spcBef>
              <a:spcAft>
                <a:spcPts val="1400"/>
              </a:spcAft>
            </a:pPr>
            <a:r>
              <a:rPr lang="en-IN" sz="1800" b="1" dirty="0">
                <a:effectLst/>
                <a:latin typeface="Arial" panose="020B0604020202020204" pitchFamily="34" charset="0"/>
                <a:ea typeface="Calibri" panose="020F0502020204030204" pitchFamily="34" charset="0"/>
                <a:cs typeface="Gautami" panose="020B0502040204020203" pitchFamily="34" charset="0"/>
              </a:rPr>
              <a:t>Building Codes and Standards:</a:t>
            </a:r>
            <a:r>
              <a:rPr lang="en-IN" sz="1800" dirty="0">
                <a:effectLst/>
                <a:latin typeface="Arial" panose="020B0604020202020204" pitchFamily="34" charset="0"/>
                <a:ea typeface="Calibri" panose="020F0502020204030204" pitchFamily="34" charset="0"/>
                <a:cs typeface="Gautami" panose="020B0502040204020203" pitchFamily="34" charset="0"/>
              </a:rPr>
              <a:t> The government has set guidelines for building codes and energy efficiency standards to encourage the development of green buildings in new developments, so that the developments meet the criteria of sustainability.</a:t>
            </a:r>
          </a:p>
          <a:p>
            <a:pPr marL="615950" lvl="1"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914400" lvl="1" algn="just">
              <a:lnSpc>
                <a:spcPct val="107000"/>
              </a:lnSpc>
              <a:spcBef>
                <a:spcPts val="600"/>
              </a:spcBef>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Clean Air Act and Clean Water Act are in place in the U.S. controlling the pollution level and keeping natural resources intact. </a:t>
            </a:r>
          </a:p>
          <a:p>
            <a:pPr marL="914400" lvl="1" algn="just">
              <a:lnSpc>
                <a:spcPct val="107000"/>
              </a:lnSpc>
              <a:spcBef>
                <a:spcPts val="600"/>
              </a:spcBef>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RPS set by the government, where utilities will have to generate a percentage of their supply from renewable sources.</a:t>
            </a:r>
          </a:p>
          <a:p>
            <a:pPr marL="914400" lvl="1" algn="just">
              <a:lnSpc>
                <a:spcPct val="107000"/>
              </a:lnSpc>
              <a:spcBef>
                <a:spcPts val="600"/>
              </a:spcBef>
              <a:spcAft>
                <a:spcPts val="800"/>
              </a:spcAf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Research and Development Funding</a:t>
            </a:r>
          </a:p>
          <a:p>
            <a:pPr marL="742950" lvl="1" indent="-285750" algn="just">
              <a:lnSpc>
                <a:spcPct val="107000"/>
              </a:lnSpc>
              <a:spcBef>
                <a:spcPts val="600"/>
              </a:spcBef>
              <a:spcAft>
                <a:spcPts val="1400"/>
              </a:spcAft>
              <a:buSzPts val="1000"/>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Innovations Green:</a:t>
            </a:r>
            <a:r>
              <a:rPr lang="en-IN" sz="1800" dirty="0">
                <a:effectLst/>
                <a:latin typeface="Arial" panose="020B0604020202020204" pitchFamily="34" charset="0"/>
                <a:ea typeface="Calibri" panose="020F0502020204030204" pitchFamily="34" charset="0"/>
                <a:cs typeface="Gautami" panose="020B0502040204020203" pitchFamily="34" charset="0"/>
              </a:rPr>
              <a:t> Grants are usually offered by the government to research and universities for developing new technologies that solve environmental problems.</a:t>
            </a:r>
          </a:p>
          <a:p>
            <a:pPr marL="742950" lvl="1" indent="-285750" algn="just">
              <a:lnSpc>
                <a:spcPct val="107000"/>
              </a:lnSpc>
              <a:spcBef>
                <a:spcPts val="600"/>
              </a:spcBef>
              <a:buSzPts val="1000"/>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Cooperation of Government, Academic, and Private Sector:</a:t>
            </a:r>
            <a:r>
              <a:rPr lang="en-IN" sz="1800" dirty="0">
                <a:effectLst/>
                <a:latin typeface="Arial" panose="020B0604020202020204" pitchFamily="34" charset="0"/>
                <a:ea typeface="Calibri" panose="020F0502020204030204" pitchFamily="34" charset="0"/>
                <a:cs typeface="Gautami" panose="020B0502040204020203" pitchFamily="34" charset="0"/>
              </a:rPr>
              <a:t> It provides cooperation that allows knowledge sharing and facilitates the commercialization of green technology. </a:t>
            </a:r>
          </a:p>
          <a:p>
            <a:pPr marL="742950" lvl="1" indent="-285750" algn="just">
              <a:lnSpc>
                <a:spcPct val="107000"/>
              </a:lnSpc>
              <a:buSzPts val="1000"/>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Research Grants and Competitions: </a:t>
            </a:r>
            <a:r>
              <a:rPr lang="en-IN" sz="1800" dirty="0">
                <a:effectLst/>
                <a:latin typeface="Arial" panose="020B0604020202020204" pitchFamily="34" charset="0"/>
                <a:ea typeface="Calibri" panose="020F0502020204030204" pitchFamily="34" charset="0"/>
                <a:cs typeface="Gautami" panose="020B0502040204020203" pitchFamily="34" charset="0"/>
              </a:rPr>
              <a:t>The funding through such programs encourages start-ups and researchers to look forward to a sustainable future by coming up with innovative ideas for greening.</a:t>
            </a:r>
          </a:p>
          <a:p>
            <a:pPr marL="457200" lvl="1" indent="0" algn="just">
              <a:lnSpc>
                <a:spcPct val="107000"/>
              </a:lnSpc>
              <a:buSzPts val="1000"/>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r>
              <a:rPr lang="en-IN" sz="1800" dirty="0">
                <a:effectLst/>
                <a:latin typeface="Arial" panose="020B0604020202020204" pitchFamily="34" charset="0"/>
                <a:ea typeface="Calibri" panose="020F0502020204030204" pitchFamily="34" charset="0"/>
                <a:cs typeface="Gautami" panose="020B0502040204020203" pitchFamily="34" charset="0"/>
              </a:rPr>
              <a:t> </a:t>
            </a:r>
          </a:p>
          <a:p>
            <a:pPr marL="742950" lvl="1" indent="-285750" algn="just">
              <a:lnSpc>
                <a:spcPct val="107000"/>
              </a:lnSpc>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Government grants on renewable energy research. Examples include grants by the U.S. Department of Energy. </a:t>
            </a:r>
          </a:p>
          <a:p>
            <a:pPr marL="742950" lvl="1" indent="-285750" algn="just">
              <a:lnSpc>
                <a:spcPct val="107000"/>
              </a:lnSpc>
              <a:spcAft>
                <a:spcPts val="1400"/>
              </a:spcAft>
              <a:buSzPts val="1000"/>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Public-private partnerships that fund pilot projects on sustainable agriculture or clean energy technologies.</a:t>
            </a:r>
          </a:p>
          <a:p>
            <a:pPr marL="742950" lvl="1" indent="-285750" algn="just">
              <a:lnSpc>
                <a:spcPct val="107000"/>
              </a:lnSpc>
              <a:spcAft>
                <a:spcPts val="1400"/>
              </a:spcAft>
              <a:buSzPts val="1000"/>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Public Awareness and Education Initiatives</a:t>
            </a:r>
          </a:p>
          <a:p>
            <a:pPr marL="742950" lvl="1" indent="-285750" algn="just">
              <a:lnSpc>
                <a:spcPct val="107000"/>
              </a:lnSpc>
              <a:spcBef>
                <a:spcPts val="600"/>
              </a:spcBef>
            </a:pPr>
            <a:r>
              <a:rPr lang="en-IN" sz="1800" b="1" dirty="0">
                <a:effectLst/>
                <a:latin typeface="Arial" panose="020B0604020202020204" pitchFamily="34" charset="0"/>
                <a:ea typeface="Calibri" panose="020F0502020204030204" pitchFamily="34" charset="0"/>
                <a:cs typeface="Gautami" panose="020B0502040204020203" pitchFamily="34" charset="0"/>
              </a:rPr>
              <a:t>Environmental Education Programs: </a:t>
            </a:r>
            <a:r>
              <a:rPr lang="en-IN" sz="1800" dirty="0">
                <a:effectLst/>
                <a:latin typeface="Arial" panose="020B0604020202020204" pitchFamily="34" charset="0"/>
                <a:ea typeface="Calibri" panose="020F0502020204030204" pitchFamily="34" charset="0"/>
                <a:cs typeface="Gautami" panose="020B0502040204020203" pitchFamily="34" charset="0"/>
              </a:rPr>
              <a:t>State governments and institutions make environmental literacy to circulate at the school, university, and community levels through educational programs for building a green culture. </a:t>
            </a:r>
          </a:p>
          <a:p>
            <a:pPr marL="742950" lvl="1" indent="-285750" algn="just">
              <a:lnSpc>
                <a:spcPct val="107000"/>
              </a:lnSpc>
            </a:pPr>
            <a:r>
              <a:rPr lang="en-IN" sz="1800" b="1" dirty="0">
                <a:effectLst/>
                <a:latin typeface="Arial" panose="020B0604020202020204" pitchFamily="34" charset="0"/>
                <a:ea typeface="Calibri" panose="020F0502020204030204" pitchFamily="34" charset="0"/>
                <a:cs typeface="Gautami" panose="020B0502040204020203" pitchFamily="34" charset="0"/>
              </a:rPr>
              <a:t>Awareness Campaigns for Taking up Sustainable Practices: </a:t>
            </a:r>
            <a:r>
              <a:rPr lang="en-IN" sz="1800" dirty="0">
                <a:effectLst/>
                <a:latin typeface="Arial" panose="020B0604020202020204" pitchFamily="34" charset="0"/>
                <a:ea typeface="Calibri" panose="020F0502020204030204" pitchFamily="34" charset="0"/>
                <a:cs typeface="Gautami" panose="020B0502040204020203" pitchFamily="34" charset="0"/>
              </a:rPr>
              <a:t>Public campaigns create awareness among people and their organizations to take on sustainable practices, if only with overtly commercial goals.</a:t>
            </a:r>
          </a:p>
          <a:p>
            <a:pPr marL="742950" lvl="1" indent="-285750" algn="just">
              <a:lnSpc>
                <a:spcPct val="107000"/>
              </a:lnSpc>
            </a:pPr>
            <a:r>
              <a:rPr lang="en-IN" sz="1800" b="1" dirty="0">
                <a:effectLst/>
                <a:latin typeface="Arial" panose="020B0604020202020204" pitchFamily="34" charset="0"/>
                <a:ea typeface="Calibri" panose="020F0502020204030204" pitchFamily="34" charset="0"/>
                <a:cs typeface="Gautami" panose="020B0502040204020203" pitchFamily="34" charset="0"/>
              </a:rPr>
              <a:t>Training and Certification Programs:</a:t>
            </a:r>
            <a:r>
              <a:rPr lang="en-IN" sz="1800" dirty="0">
                <a:effectLst/>
                <a:latin typeface="Arial" panose="020B0604020202020204" pitchFamily="34" charset="0"/>
                <a:ea typeface="Calibri" panose="020F0502020204030204" pitchFamily="34" charset="0"/>
                <a:cs typeface="Gautami" panose="020B0502040204020203" pitchFamily="34" charset="0"/>
              </a:rPr>
              <a:t> Institutions provide professional training and certification programs in green technologies. Therefore, institutions prepare a skilled work force to meet the demands of the green economy.</a:t>
            </a:r>
          </a:p>
          <a:p>
            <a:pPr marL="457200" lvl="1" indent="0" algn="just">
              <a:lnSpc>
                <a:spcPct val="107000"/>
              </a:lnSpc>
              <a:buNone/>
            </a:pPr>
            <a:r>
              <a:rPr lang="en-IN" sz="1800" b="1" dirty="0">
                <a:effectLst/>
                <a:latin typeface="Arial" panose="020B0604020202020204" pitchFamily="34" charset="0"/>
                <a:ea typeface="Calibri" panose="020F0502020204030204" pitchFamily="34" charset="0"/>
                <a:cs typeface="Gautami" panose="020B0502040204020203" pitchFamily="34" charset="0"/>
              </a:rPr>
              <a:t>Examples:</a:t>
            </a:r>
          </a:p>
          <a:p>
            <a:pPr marL="742950" lvl="1" indent="-285750" algn="just">
              <a:lnSpc>
                <a:spcPct val="107000"/>
              </a:lnSpc>
            </a:pPr>
            <a:r>
              <a:rPr lang="en-IN" sz="1800" dirty="0">
                <a:effectLst/>
                <a:latin typeface="Arial" panose="020B0604020202020204" pitchFamily="34" charset="0"/>
                <a:ea typeface="Calibri" panose="020F0502020204030204" pitchFamily="34" charset="0"/>
                <a:cs typeface="Gautami" panose="020B0502040204020203" pitchFamily="34" charset="0"/>
              </a:rPr>
              <a:t>National programs focusing on education related to recycling and waste reduction, such as America Recycles Day.</a:t>
            </a:r>
          </a:p>
          <a:p>
            <a:pPr marL="742950" lvl="1" indent="-285750" algn="just">
              <a:lnSpc>
                <a:spcPct val="107000"/>
              </a:lnSpc>
            </a:pPr>
            <a:r>
              <a:rPr lang="en-IN" sz="1800" dirty="0">
                <a:effectLst/>
                <a:latin typeface="Arial" panose="020B0604020202020204" pitchFamily="34" charset="0"/>
                <a:ea typeface="Calibri" panose="020F0502020204030204" pitchFamily="34" charset="0"/>
                <a:cs typeface="Gautami" panose="020B0502040204020203" pitchFamily="34" charset="0"/>
              </a:rPr>
              <a:t>Educational establishments incorporated sustainability into the curriculum</a:t>
            </a: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822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1. Clean Air Act and Clean Water Act</a:t>
            </a:r>
          </a:p>
          <a:p>
            <a:r>
              <a:rPr lang="en-US" dirty="0"/>
              <a:t>The </a:t>
            </a:r>
            <a:r>
              <a:rPr lang="en-US" b="1" dirty="0"/>
              <a:t>Clean Air Act (CAA)</a:t>
            </a:r>
            <a:r>
              <a:rPr lang="en-US" dirty="0"/>
              <a:t> and the </a:t>
            </a:r>
            <a:r>
              <a:rPr lang="en-US" b="1" dirty="0"/>
              <a:t>Clean Water Act (CWA)</a:t>
            </a:r>
            <a:r>
              <a:rPr lang="en-US" dirty="0"/>
              <a:t> are two key pieces of environmental legislation in the United States designed to regulate and reduce pollution, improving air and water quality across the country.</a:t>
            </a:r>
          </a:p>
          <a:p>
            <a:pPr>
              <a:buFont typeface="Arial" panose="020B0604020202020204" pitchFamily="34" charset="0"/>
              <a:buChar char="•"/>
            </a:pPr>
            <a:r>
              <a:rPr lang="en-US" b="1" dirty="0"/>
              <a:t>Clean Air Act (CAA)</a:t>
            </a:r>
            <a:r>
              <a:rPr lang="en-US" dirty="0"/>
              <a:t>:</a:t>
            </a:r>
          </a:p>
          <a:p>
            <a:pPr marL="742950" lvl="1" indent="-285750">
              <a:buFont typeface="Arial" panose="020B0604020202020204" pitchFamily="34" charset="0"/>
              <a:buChar char="•"/>
            </a:pPr>
            <a:r>
              <a:rPr lang="en-US" dirty="0"/>
              <a:t>First passed in 1963, with major amendments in 1970, 1977, and 1990.</a:t>
            </a:r>
          </a:p>
          <a:p>
            <a:pPr marL="742950" lvl="1" indent="-285750">
              <a:buFont typeface="Arial" panose="020B0604020202020204" pitchFamily="34" charset="0"/>
              <a:buChar char="•"/>
            </a:pPr>
            <a:r>
              <a:rPr lang="en-US" dirty="0"/>
              <a:t>To control air pollution on a national level and protect public health and the environment from harmful airborne contaminants. It regulates emissions from industries, motor vehicles, and other sources.</a:t>
            </a:r>
          </a:p>
          <a:p>
            <a:pPr marL="742950" lvl="1" indent="-285750">
              <a:buFont typeface="Arial" panose="020B0604020202020204" pitchFamily="34" charset="0"/>
              <a:buChar char="•"/>
            </a:pPr>
            <a:r>
              <a:rPr lang="en-US" b="1" dirty="0"/>
              <a:t>Key Provisions</a:t>
            </a:r>
            <a:r>
              <a:rPr lang="en-US" dirty="0"/>
              <a:t>:</a:t>
            </a:r>
          </a:p>
          <a:p>
            <a:pPr marL="1143000" lvl="2" indent="-228600">
              <a:buFont typeface="Arial" panose="020B0604020202020204" pitchFamily="34" charset="0"/>
              <a:buChar char="•"/>
            </a:pPr>
            <a:r>
              <a:rPr lang="en-US" dirty="0"/>
              <a:t>Establishment of the National Ambient Air Quality Standards (NAAQS) for harmful pollutants like ozone, sulfur dioxide, nitrogen dioxide, and particulate matter.</a:t>
            </a:r>
          </a:p>
          <a:p>
            <a:pPr marL="1143000" lvl="2" indent="-228600">
              <a:buFont typeface="Arial" panose="020B0604020202020204" pitchFamily="34" charset="0"/>
              <a:buChar char="•"/>
            </a:pPr>
            <a:r>
              <a:rPr lang="en-US" dirty="0"/>
              <a:t>Authority to the Environmental Protection Agency (EPA) to regulate air pollutants and set emission standards.</a:t>
            </a:r>
          </a:p>
          <a:p>
            <a:pPr marL="1143000" lvl="2" indent="-228600">
              <a:buFont typeface="Arial" panose="020B0604020202020204" pitchFamily="34" charset="0"/>
              <a:buChar char="•"/>
            </a:pPr>
            <a:r>
              <a:rPr lang="en-US" dirty="0"/>
              <a:t>Programs to reduce acid rain, toxic air pollutants, and depletion of the ozone layer.</a:t>
            </a:r>
          </a:p>
          <a:p>
            <a:pPr marL="742950" lvl="1" indent="-285750">
              <a:buFont typeface="Arial" panose="020B0604020202020204" pitchFamily="34" charset="0"/>
              <a:buChar char="•"/>
            </a:pPr>
            <a:r>
              <a:rPr lang="en-US" b="1" dirty="0"/>
              <a:t>Significance</a:t>
            </a:r>
            <a:r>
              <a:rPr lang="en-US" dirty="0"/>
              <a:t>: The CAA has been instrumental in reducing air pollution, improving public health by preventing thousands of premature deaths, and addressing climate change by limiting greenhouse gas emissions from various sources.</a:t>
            </a:r>
          </a:p>
          <a:p>
            <a:pPr>
              <a:buFont typeface="Arial" panose="020B0604020202020204" pitchFamily="34" charset="0"/>
              <a:buChar char="•"/>
            </a:pPr>
            <a:endParaRPr lang="en-US" b="1" dirty="0"/>
          </a:p>
          <a:p>
            <a:pPr>
              <a:buFont typeface="Arial" panose="020B0604020202020204" pitchFamily="34" charset="0"/>
              <a:buChar char="•"/>
            </a:pPr>
            <a:r>
              <a:rPr lang="en-US" b="1" dirty="0"/>
              <a:t>Clean Water Act (CWA)</a:t>
            </a:r>
            <a:r>
              <a:rPr lang="en-US" dirty="0"/>
              <a:t>:</a:t>
            </a:r>
          </a:p>
          <a:p>
            <a:pPr marL="742950" lvl="1" indent="-285750">
              <a:buFont typeface="Arial" panose="020B0604020202020204" pitchFamily="34" charset="0"/>
              <a:buChar char="•"/>
            </a:pPr>
            <a:r>
              <a:rPr lang="en-US" dirty="0"/>
              <a:t>Originally passed as the Federal Water Pollution Control Act in 1948, with significant amendments in 1972 that became known as the Clean Water Act.</a:t>
            </a:r>
          </a:p>
          <a:p>
            <a:pPr marL="742950" lvl="1" indent="-285750">
              <a:buFont typeface="Arial" panose="020B0604020202020204" pitchFamily="34" charset="0"/>
              <a:buChar char="•"/>
            </a:pPr>
            <a:r>
              <a:rPr lang="en-US" dirty="0"/>
              <a:t>To regulate the discharge of pollutants into U.S. waters and maintain water quality for the protection of aquatic ecosystems, drinking water sources, and recreational waters.</a:t>
            </a:r>
          </a:p>
          <a:p>
            <a:pPr marL="742950" lvl="1" indent="-285750">
              <a:buFont typeface="Arial" panose="020B0604020202020204" pitchFamily="34" charset="0"/>
              <a:buChar char="•"/>
            </a:pPr>
            <a:r>
              <a:rPr lang="en-US" b="1" dirty="0"/>
              <a:t>Key Provisions</a:t>
            </a:r>
            <a:r>
              <a:rPr lang="en-US" dirty="0"/>
              <a:t>:</a:t>
            </a:r>
          </a:p>
          <a:p>
            <a:pPr marL="1143000" lvl="2" indent="-228600">
              <a:buFont typeface="Arial" panose="020B0604020202020204" pitchFamily="34" charset="0"/>
              <a:buChar char="•"/>
            </a:pPr>
            <a:r>
              <a:rPr lang="en-US" dirty="0"/>
              <a:t>Establishment of the National Pollutant Discharge Elimination System (NPDES), which requires permits for any discharge of pollutants into waters of the United States.</a:t>
            </a:r>
          </a:p>
          <a:p>
            <a:pPr marL="1143000" lvl="2" indent="-228600">
              <a:buFont typeface="Arial" panose="020B0604020202020204" pitchFamily="34" charset="0"/>
              <a:buChar char="•"/>
            </a:pPr>
            <a:r>
              <a:rPr lang="en-US" dirty="0"/>
              <a:t>Setting of water quality standards for surface waters.</a:t>
            </a:r>
          </a:p>
          <a:p>
            <a:pPr marL="1143000" lvl="2" indent="-228600">
              <a:buFont typeface="Arial" panose="020B0604020202020204" pitchFamily="34" charset="0"/>
              <a:buChar char="•"/>
            </a:pPr>
            <a:r>
              <a:rPr lang="en-US" dirty="0"/>
              <a:t>Protection of wetlands through regulatory permitting.</a:t>
            </a:r>
          </a:p>
          <a:p>
            <a:pPr marL="742950" lvl="1" indent="-285750">
              <a:buFont typeface="Arial" panose="020B0604020202020204" pitchFamily="34" charset="0"/>
              <a:buChar char="•"/>
            </a:pPr>
            <a:r>
              <a:rPr lang="en-US" b="1" dirty="0"/>
              <a:t>Significance</a:t>
            </a:r>
            <a:r>
              <a:rPr lang="en-US" dirty="0"/>
              <a:t>: The CWA has led to significant improvements in water quality, reduction in pollution, and increased enforcement to maintain the health of rivers, lakes, and coastal waters.</a:t>
            </a:r>
          </a:p>
          <a:p>
            <a:pPr marL="742950" lvl="1" indent="-285750">
              <a:buFont typeface="Arial" panose="020B0604020202020204" pitchFamily="34" charset="0"/>
              <a:buChar char="•"/>
            </a:pPr>
            <a:endParaRPr lang="en-US" dirty="0"/>
          </a:p>
          <a:p>
            <a:pPr marL="158750" indent="0">
              <a:buNone/>
            </a:pPr>
            <a:r>
              <a:rPr lang="en-US" b="1" dirty="0"/>
              <a:t>2. Renewable Portfolio Standards (RPS)</a:t>
            </a:r>
          </a:p>
          <a:p>
            <a:r>
              <a:rPr lang="en-US" dirty="0"/>
              <a:t>Renewable Portfolio Standards (RPS) are state-level policies designed to increase the generation of electricity from renewable energy sources. These policies mandate that a certain percentage of electricity sold by utilities must come from renewable energy like wind, solar, geothermal, and biomass.</a:t>
            </a:r>
          </a:p>
          <a:p>
            <a:pPr>
              <a:buFont typeface="Arial" panose="020B0604020202020204" pitchFamily="34" charset="0"/>
              <a:buChar char="•"/>
            </a:pPr>
            <a:r>
              <a:rPr lang="en-US" b="1" dirty="0"/>
              <a:t>How It Works</a:t>
            </a:r>
            <a:r>
              <a:rPr lang="en-US" dirty="0"/>
              <a:t>:</a:t>
            </a:r>
          </a:p>
          <a:p>
            <a:pPr marL="742950" lvl="1" indent="-285750">
              <a:buFont typeface="Arial" panose="020B0604020202020204" pitchFamily="34" charset="0"/>
              <a:buChar char="•"/>
            </a:pPr>
            <a:r>
              <a:rPr lang="en-US" dirty="0"/>
              <a:t>An RPS sets a target, such as 20% of electricity generation from renewable sources by a specific year.</a:t>
            </a:r>
          </a:p>
          <a:p>
            <a:pPr marL="742950" lvl="1" indent="-285750">
              <a:buFont typeface="Arial" panose="020B0604020202020204" pitchFamily="34" charset="0"/>
              <a:buChar char="•"/>
            </a:pPr>
            <a:r>
              <a:rPr lang="en-US" dirty="0"/>
              <a:t>Utilities must either generate renewable energy or purchase Renewable Energy Certificates (RECs) from other producers to meet the targets.</a:t>
            </a:r>
          </a:p>
          <a:p>
            <a:pPr marL="742950" lvl="1" indent="-285750">
              <a:buFont typeface="Arial" panose="020B0604020202020204" pitchFamily="34" charset="0"/>
              <a:buChar char="•"/>
            </a:pPr>
            <a:r>
              <a:rPr lang="en-US" dirty="0"/>
              <a:t>Penalties are imposed on utilities that fail to meet their RPS obligations.</a:t>
            </a:r>
          </a:p>
          <a:p>
            <a:pPr>
              <a:buFont typeface="Arial" panose="020B0604020202020204" pitchFamily="34" charset="0"/>
              <a:buChar char="•"/>
            </a:pPr>
            <a:r>
              <a:rPr lang="en-US" b="1" dirty="0"/>
              <a:t>Significance</a:t>
            </a:r>
            <a:r>
              <a:rPr lang="en-US" dirty="0"/>
              <a:t>:</a:t>
            </a:r>
          </a:p>
          <a:p>
            <a:pPr marL="742950" lvl="1" indent="-285750">
              <a:buFont typeface="Arial" panose="020B0604020202020204" pitchFamily="34" charset="0"/>
              <a:buChar char="•"/>
            </a:pPr>
            <a:r>
              <a:rPr lang="en-US" dirty="0"/>
              <a:t>Encourages the transition from fossil fuels to cleaner energy sources, helping reduce greenhouse gas emissions and dependence on non-renewable resources.</a:t>
            </a:r>
          </a:p>
          <a:p>
            <a:pPr marL="742950" lvl="1" indent="-285750">
              <a:buFont typeface="Arial" panose="020B0604020202020204" pitchFamily="34" charset="0"/>
              <a:buChar char="•"/>
            </a:pPr>
            <a:r>
              <a:rPr lang="en-US" dirty="0"/>
              <a:t>Stimulates investment in renewable energy infrastructure, driving innovation and job creation in the clean energy sector.</a:t>
            </a:r>
          </a:p>
          <a:p>
            <a:pPr marL="742950" lvl="1" indent="-285750">
              <a:buFont typeface="Arial" panose="020B0604020202020204" pitchFamily="34" charset="0"/>
              <a:buChar char="•"/>
            </a:pPr>
            <a:r>
              <a:rPr lang="en-US" dirty="0"/>
              <a:t>RPS policies have been adopted in over 30 U.S. states and territories, with some states setting ambitious goals for 100% renewable energy in the coming decades.</a:t>
            </a:r>
          </a:p>
          <a:p>
            <a:pPr>
              <a:buFont typeface="Arial" panose="020B0604020202020204" pitchFamily="34" charset="0"/>
              <a:buChar char="•"/>
            </a:pPr>
            <a:r>
              <a:rPr lang="en-US" b="1" dirty="0"/>
              <a:t>Example</a:t>
            </a:r>
            <a:r>
              <a:rPr lang="en-US" dirty="0"/>
              <a:t>: California's RPS requires that 60% of electricity retail sales come from renewable sources by 2030, with a goal to reach 100% clean electricity by 2045.</a:t>
            </a:r>
          </a:p>
          <a:p>
            <a:pPr>
              <a:buFont typeface="Arial" panose="020B0604020202020204" pitchFamily="34" charset="0"/>
              <a:buChar char="•"/>
            </a:pPr>
            <a:endParaRPr lang="en-US" dirty="0"/>
          </a:p>
          <a:p>
            <a:pPr marL="158750" indent="0">
              <a:buNone/>
            </a:pPr>
            <a:r>
              <a:rPr lang="en-US" b="1" dirty="0"/>
              <a:t>3. Government Grants for Renewable Energy Research</a:t>
            </a:r>
          </a:p>
          <a:p>
            <a:r>
              <a:rPr lang="en-US" dirty="0"/>
              <a:t>Government grants for renewable energy research are funds provided by federal, state, or local governments to support the development of new technologies and solutions in the renewable energy sector.</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advance the research and development (R&amp;D) of innovative renewable energy technologies such as solar panels, wind turbines, energy storage, hydrogen fuel cells, and bioenergy.</a:t>
            </a:r>
          </a:p>
          <a:p>
            <a:pPr marL="742950" lvl="1" indent="-285750">
              <a:buFont typeface="Arial" panose="020B0604020202020204" pitchFamily="34" charset="0"/>
              <a:buChar char="•"/>
            </a:pPr>
            <a:r>
              <a:rPr lang="en-US" dirty="0"/>
              <a:t>To make renewable energy more affordable, efficient, and scalable, enabling a transition to a low-carbon economy.</a:t>
            </a:r>
          </a:p>
          <a:p>
            <a:pPr>
              <a:buFont typeface="Arial" panose="020B0604020202020204" pitchFamily="34" charset="0"/>
              <a:buChar char="•"/>
            </a:pPr>
            <a:r>
              <a:rPr lang="en-US" b="1" dirty="0"/>
              <a:t>Key Programs</a:t>
            </a:r>
            <a:r>
              <a:rPr lang="en-US" dirty="0"/>
              <a:t>:</a:t>
            </a:r>
          </a:p>
          <a:p>
            <a:pPr marL="742950" lvl="1" indent="-285750">
              <a:buFont typeface="Arial" panose="020B0604020202020204" pitchFamily="34" charset="0"/>
              <a:buChar char="•"/>
            </a:pPr>
            <a:r>
              <a:rPr lang="en-US" b="1" dirty="0"/>
              <a:t>Department of Energy (DOE)</a:t>
            </a:r>
            <a:r>
              <a:rPr lang="en-US" dirty="0"/>
              <a:t>: The U.S. DOE is a major provider of renewable energy grants through initiatives like the Office of Energy Efficiency and Renewable Energy (EERE), which funds projects in solar, wind, geothermal, hydropower, and energy storage technologies.</a:t>
            </a:r>
          </a:p>
          <a:p>
            <a:pPr marL="742950" lvl="1" indent="-285750">
              <a:buFont typeface="Arial" panose="020B0604020202020204" pitchFamily="34" charset="0"/>
              <a:buChar char="•"/>
            </a:pPr>
            <a:r>
              <a:rPr lang="en-US" b="1" dirty="0"/>
              <a:t>Advanced Research Projects Agency-Energy (ARPA-E)</a:t>
            </a:r>
            <a:r>
              <a:rPr lang="en-US" dirty="0"/>
              <a:t>: A program that supports high-risk, high-reward research projects aimed at developing transformational energy technologies that are too early-stage for private sector investment.</a:t>
            </a:r>
          </a:p>
          <a:p>
            <a:pPr marL="742950" lvl="1" indent="-285750">
              <a:buFont typeface="Arial" panose="020B0604020202020204" pitchFamily="34" charset="0"/>
              <a:buChar char="•"/>
            </a:pPr>
            <a:r>
              <a:rPr lang="en-US" b="1" dirty="0"/>
              <a:t>State and Local Initiatives</a:t>
            </a:r>
            <a:r>
              <a:rPr lang="en-US" dirty="0"/>
              <a:t>: Many states offer grants and incentives to local businesses, universities, and research institutions for renewable energy projects.</a:t>
            </a:r>
          </a:p>
          <a:p>
            <a:pPr>
              <a:buFont typeface="Arial" panose="020B0604020202020204" pitchFamily="34" charset="0"/>
              <a:buChar char="•"/>
            </a:pPr>
            <a:r>
              <a:rPr lang="en-US" b="1" dirty="0"/>
              <a:t>Significance</a:t>
            </a:r>
            <a:r>
              <a:rPr lang="en-US" dirty="0"/>
              <a:t>:</a:t>
            </a:r>
          </a:p>
          <a:p>
            <a:pPr marL="742950" lvl="1" indent="-285750">
              <a:buFont typeface="Arial" panose="020B0604020202020204" pitchFamily="34" charset="0"/>
              <a:buChar char="•"/>
            </a:pPr>
            <a:r>
              <a:rPr lang="en-US" dirty="0"/>
              <a:t>Government funding has been crucial in lowering the costs of renewable technologies, improving their efficiency, and facilitating widespread adoption.</a:t>
            </a:r>
          </a:p>
          <a:p>
            <a:pPr marL="742950" lvl="1" indent="-285750">
              <a:buFont typeface="Arial" panose="020B0604020202020204" pitchFamily="34" charset="0"/>
              <a:buChar char="•"/>
            </a:pPr>
            <a:r>
              <a:rPr lang="en-US" dirty="0"/>
              <a:t>Grants support early-stage innovations that may otherwise lack the necessary financial backing, accelerating the commercialization of cutting-edge solutions.</a:t>
            </a:r>
          </a:p>
          <a:p>
            <a:pPr marL="742950" lvl="1" indent="-285750">
              <a:buFont typeface="Arial" panose="020B0604020202020204" pitchFamily="34" charset="0"/>
              <a:buChar char="•"/>
            </a:pPr>
            <a:r>
              <a:rPr lang="en-US" dirty="0"/>
              <a:t>These efforts contribute to meeting national and global climate goals, reducing carbon emissions, and mitigating the impacts of climate change.</a:t>
            </a:r>
          </a:p>
          <a:p>
            <a:pPr>
              <a:buFont typeface="Arial" panose="020B0604020202020204" pitchFamily="34" charset="0"/>
              <a:buChar char="•"/>
            </a:pPr>
            <a:r>
              <a:rPr lang="en-US" b="1" dirty="0"/>
              <a:t>Examples of Impact</a:t>
            </a:r>
            <a:r>
              <a:rPr lang="en-US" dirty="0"/>
              <a:t>:</a:t>
            </a:r>
          </a:p>
          <a:p>
            <a:pPr marL="742950" lvl="1" indent="-285750">
              <a:buFont typeface="Arial" panose="020B0604020202020204" pitchFamily="34" charset="0"/>
              <a:buChar char="•"/>
            </a:pPr>
            <a:r>
              <a:rPr lang="en-US" dirty="0"/>
              <a:t>The dramatic decline in the cost of solar panels and wind turbines over the past decade is partially attributable to government-backed research and development.</a:t>
            </a:r>
          </a:p>
          <a:p>
            <a:pPr marL="742950" lvl="1" indent="-285750">
              <a:buFont typeface="Arial" panose="020B0604020202020204" pitchFamily="34" charset="0"/>
              <a:buChar char="•"/>
            </a:pPr>
            <a:r>
              <a:rPr lang="en-US" dirty="0"/>
              <a:t>Breakthroughs in battery storage technology, funded through public grants, are enabling more reliable integration of renewable energy into the grid.</a:t>
            </a:r>
          </a:p>
          <a:p>
            <a:r>
              <a:rPr lang="en-US" dirty="0"/>
              <a:t>Together, these programs and regulations have been vital in shaping the U.S. energy landscape, promoting clean energy, and protecting public health and the environment.</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1934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1200"/>
              </a:spcBef>
              <a:buNone/>
            </a:pPr>
            <a:r>
              <a:rPr lang="en-US"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rPr>
              <a:t>Role of Education and Training Institutions</a:t>
            </a:r>
            <a:endParaRPr lang="en-IN" sz="1800" b="1" kern="0" dirty="0">
              <a:solidFill>
                <a:srgbClr val="0070C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Amidst the nature of climate change, environmental degradation, and the ultimate shift to a sustainable economy, significant institutions of education and training must focus on supporting the development of the workforce for "green skills." These represent the knowledge, abilities, values, and attitudes required to support sustainability and environmental stewardship in different sectors. </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Here a look into how educational and training institutions contribute to green skilling and sustainability:</a:t>
            </a:r>
          </a:p>
          <a:p>
            <a:pPr marL="158750" indent="0" algn="just">
              <a:lnSpc>
                <a:spcPct val="107000"/>
              </a:lnSpc>
              <a:spcBef>
                <a:spcPts val="600"/>
              </a:spcBef>
              <a:spcAft>
                <a:spcPts val="14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Contribution of Educational and Training Institutions to Green Skilling and Sustainability</a:t>
            </a: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Curriculum Integration and Green Education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lvl="1"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Sustainability can be included in the curriculum of institutions at all levels: primary, secondary, and tertiary. This enables children to learn about environmental education integrated within various subjects- including science and engineering, economics, and the arts. Through this mechanism, educational institutions can make students aware of global environmental challenges, their causes and possible solutions.</a:t>
            </a:r>
          </a:p>
          <a:p>
            <a:pPr lvl="1"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Focus: Science, technology, engineering, and mathematics (STEM) subjects are critical to developing some key skills in green sectors like renewable energy, sustainable agriculture, and environmental conservation.</a:t>
            </a:r>
          </a:p>
          <a:p>
            <a:pPr lvl="1"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Multidisciplinary Approach: Sustainability concepts applied across disciplines result in holistic learning for the students who learn what goes along in an interdependent relationship with the overall systems of environment, society, and economy.</a:t>
            </a:r>
          </a:p>
          <a:p>
            <a:pPr lvl="1"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Awareness About Environmental: An awareness program on environmental issues can be set up by the school and colleges as part of their endeavour. Workshops, campaigns, or a green initiative like planting trees, recycling, and so on can be undertaken in both schools and colleges to instil sustainable behaviours among its students.</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2661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Vocational Training and Green Jobs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Most importantly, vocational and technical institutes provide people with the training necessary for green occupations, especially in renewable energy, waste management, water conservation, and sustainable construction. The emergence of a green economy demands such skilled labour for these needs.</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Some of the examples of vocational skills needed in green industries include: courses in solar panel installation and wind energy maintenance, as well as bioenergy production.</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Sustainable Agriculture: The education imparts related training to ensure productivity by minimizing negative impacts on their environment through sustainable agriculture, organic farming, and agroforestry.</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Circular Economy Skills: Reuse and recycling, upcycling, and waste-to-wealth methods of jobs skills for working in waste management and circular economy jobs.</a:t>
            </a:r>
          </a:p>
          <a:p>
            <a:pPr marL="158750" indent="0" algn="just">
              <a:lnSpc>
                <a:spcPct val="107000"/>
              </a:lnSpc>
              <a:spcBef>
                <a:spcPts val="600"/>
              </a:spcBef>
              <a:spcAft>
                <a:spcPts val="14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Research and Innovation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Universities and research institutions are innovators in green technologies and practices. They play a part in making solutions which make energy efficiency, pollute lesser and create biodiversity through research and development.</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Research into Green Technologies: Universities are involved in research on energy-efficient technologies, electric vehicles, sustainable building materials, and climate-resilient infrastructure which brings innovation in support of sustainability.</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Sustainable Business Models: Business schools and entrepreneurship programs can guide the students to design and operate sustainable businesses that develop circular economy models and conduct ethical business practices.</a:t>
            </a:r>
          </a:p>
          <a:p>
            <a:pPr marL="158750" indent="0" algn="just">
              <a:lnSpc>
                <a:spcPct val="107000"/>
              </a:lnSpc>
              <a:spcBef>
                <a:spcPts val="600"/>
              </a:spcBef>
              <a:spcAft>
                <a:spcPts val="14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5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Community Engagement and Awareness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One of the major drivers of community-based sustainability initiatives occurs through the campus of educational and training institutions. Such institutions, in partnership with local communities, can nurture greener and environmentally friendlier practices and action both on and off campus.</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Public Outreach Programs: Universities and schools can lead the way in community programs for climate change awareness drives, local environment clean-up drives, or even workshops about sustainable living such as conserved water use practices and energy saving.</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NGO-Government Partnerships: Collaborate with the government and NGOs to scale green initiatives. Develop policies that enhance sustainability from the grassroot </a:t>
            </a:r>
            <a:r>
              <a:rPr lang="en-IN" sz="1800">
                <a:effectLst/>
                <a:latin typeface="Arial" panose="020B0604020202020204" pitchFamily="34" charset="0"/>
                <a:ea typeface="Calibri" panose="020F0502020204030204" pitchFamily="34" charset="0"/>
                <a:cs typeface="Gautami" panose="020B0502040204020203" pitchFamily="34" charset="0"/>
              </a:rPr>
              <a:t>level.</a:t>
            </a:r>
          </a:p>
          <a:p>
            <a:pPr algn="just">
              <a:lnSpc>
                <a:spcPct val="107000"/>
              </a:lnSpc>
              <a:spcBef>
                <a:spcPts val="600"/>
              </a:spcBef>
              <a:spcAft>
                <a:spcPts val="1400"/>
              </a:spcAf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Building a Green Workforce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institutions drive to ensure the graduates enter the workforce and support the establishment of a sustainable economy. </a:t>
            </a:r>
          </a:p>
          <a:p>
            <a:pPr algn="just">
              <a:lnSpc>
                <a:spcPct val="107000"/>
              </a:lnSpc>
              <a:spcBef>
                <a:spcPts val="600"/>
              </a:spcBef>
              <a:spcAft>
                <a:spcPts val="1400"/>
              </a:spcAft>
            </a:pPr>
            <a:r>
              <a:rPr lang="en-IN" sz="1800" dirty="0">
                <a:effectLst/>
                <a:latin typeface="Arial" panose="020B0604020202020204" pitchFamily="34" charset="0"/>
                <a:ea typeface="Calibri" panose="020F0502020204030204" pitchFamily="34" charset="0"/>
                <a:cs typeface="Gautami" panose="020B0502040204020203" pitchFamily="34" charset="0"/>
              </a:rPr>
              <a:t>This is achieved through:</a:t>
            </a:r>
          </a:p>
          <a:p>
            <a:pPr marL="800100" lvl="1" indent="-342900" algn="just">
              <a:lnSpc>
                <a:spcPct val="107000"/>
              </a:lnSpc>
              <a:spcBef>
                <a:spcPts val="600"/>
              </a:spcBef>
              <a:buFont typeface="Courier New" panose="02070309020205020404" pitchFamily="49" charset="0"/>
              <a:buChar char="o"/>
            </a:pPr>
            <a:r>
              <a:rPr lang="en-IN" sz="1800" dirty="0">
                <a:effectLst/>
                <a:latin typeface="Arial" panose="020B0604020202020204" pitchFamily="34" charset="0"/>
                <a:ea typeface="Calibri" panose="020F0502020204030204" pitchFamily="34" charset="0"/>
                <a:cs typeface="Gautami" panose="020B0502040204020203" pitchFamily="34" charset="0"/>
              </a:rPr>
              <a:t>In-embedding Green Skills in Core Subjects: In order to ensure that all students are educated on environmental and sustainability modules in all sorts of courses, whether business and engineering and law, their graduates are never going to lack any kind of basic sustainability knowledge.</a:t>
            </a:r>
          </a:p>
          <a:p>
            <a:pPr marL="800100" lvl="1" indent="-342900" algn="just">
              <a:lnSpc>
                <a:spcPct val="107000"/>
              </a:lnSpc>
              <a:spcAft>
                <a:spcPts val="1400"/>
              </a:spcAft>
              <a:buFont typeface="Courier New" panose="02070309020205020404" pitchFamily="49" charset="0"/>
              <a:buChar char="o"/>
            </a:pPr>
            <a:r>
              <a:rPr lang="en-IN" sz="1800" dirty="0">
                <a:effectLst/>
                <a:latin typeface="Arial" panose="020B0604020202020204" pitchFamily="34" charset="0"/>
                <a:ea typeface="Calibri" panose="020F0502020204030204" pitchFamily="34" charset="0"/>
                <a:cs typeface="Gautami" panose="020B0502040204020203" pitchFamily="34" charset="0"/>
              </a:rPr>
              <a:t>Apprenticeship and Practical Exposure: Tying up with green businesses and sustainability-driven organizations and governmental bodies can provide students with strong apprenticeships and practical exposure to initiatives in fields such as renewable energy, sustainable design, and environmental conservation.</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2234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687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6789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419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169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Introduction</a:t>
            </a:r>
          </a:p>
          <a:p>
            <a:pPr marL="171450" indent="-171450"/>
            <a:r>
              <a:rPr lang="en-US" b="0"/>
              <a:t>There are various challenges the world is facing concerning the environment, such as climate change and resource depletion. Green skills therefore play a vital role in the realization of green economies. Green skills refer to the know-how and skills that can support sustainable, low-carbon economies. Such skills are essential in many areas such as energy, agriculture, to name but a few, which play a crucial role in enabling persons and organizations build a better environment.</a:t>
            </a:r>
          </a:p>
          <a:p>
            <a:pPr marL="171450" indent="-171450"/>
            <a:r>
              <a:rPr lang="en-US" b="0"/>
              <a:t>This chapter discuses the important issues on green skilling on areas such as environmental awareness, sustainable practices, green technologies, and the increase in the demand for green jobs. Governments, education, and training also fall under discussion to achieve a bright, sustainable future for all.</a:t>
            </a:r>
          </a:p>
          <a:p>
            <a:pPr marL="171450" indent="-171450"/>
            <a:endParaRPr lang="en-US" b="0"/>
          </a:p>
          <a:p>
            <a:pPr marL="0" indent="0">
              <a:buNone/>
            </a:pPr>
            <a:r>
              <a:rPr lang="en-US" b="1"/>
              <a:t>Environmental Awareness and Literacy</a:t>
            </a:r>
          </a:p>
          <a:p>
            <a:pPr marL="0" indent="0">
              <a:buNone/>
            </a:pPr>
            <a:r>
              <a:rPr lang="en-US" b="0"/>
              <a:t>This is brought through environmental awareness and literacy, which helps the public and business entities realize their connectivity to the environment, understand the important issues, and make effective strides that reflect lifestyle of sustainability. This section covers definition, importance, core elements, and strategies in improving environmental literacy, and all of it just takes shape with the help of key concepts such as ecological footprint, carbon footprint, education.</a:t>
            </a:r>
          </a:p>
          <a:p>
            <a:pPr marL="0" indent="0">
              <a:buNone/>
            </a:pPr>
            <a:endParaRPr lang="en-US" b="0"/>
          </a:p>
          <a:p>
            <a:pPr marL="0" indent="0">
              <a:buNone/>
            </a:pPr>
            <a:r>
              <a:rPr lang="en-US" b="0"/>
              <a:t>Environmental literacy is the ability to know and act toward the solution of environmental problems. It encompasses a corpus of knowledge of natural systems, environmental issues, and their solutions as well as skills and motivation to undertake civic and environmental actions. The UN underlines the importance of environmental literacy for sustainable development and for involving people in solving the problems which affect the environment.</a:t>
            </a:r>
          </a:p>
          <a:p>
            <a:pPr marL="0" indent="0">
              <a:buNone/>
            </a:pPr>
            <a:endParaRPr lang="en-US" b="0"/>
          </a:p>
          <a:p>
            <a:pPr marL="0" indent="0">
              <a:buNone/>
            </a:pPr>
            <a:r>
              <a:rPr lang="en-US" b="1"/>
              <a:t>Importance of Environmental Awareness</a:t>
            </a:r>
          </a:p>
          <a:p>
            <a:pPr marL="0" indent="0">
              <a:buNone/>
            </a:pPr>
            <a:r>
              <a:rPr lang="en-US" b="1"/>
              <a:t>Informed Decision-Making</a:t>
            </a:r>
          </a:p>
          <a:p>
            <a:pPr marL="0" indent="0">
              <a:buNone/>
            </a:pPr>
            <a:r>
              <a:rPr lang="en-US" b="0"/>
              <a:t>Environmental literacy empowers an individual to make better decisions that impact their personal lives and communities. For example, knowledge about carbon footprints inspires one to embrace public transportation, renewable energy, and other sustainable practices.</a:t>
            </a:r>
          </a:p>
          <a:p>
            <a:pPr marL="0" indent="0">
              <a:buNone/>
            </a:pPr>
            <a:endParaRPr lang="en-US" b="0"/>
          </a:p>
          <a:p>
            <a:pPr marL="0" indent="0">
              <a:buNone/>
            </a:pPr>
            <a:r>
              <a:rPr lang="en-US" b="1"/>
              <a:t>Sense of Responsibility</a:t>
            </a:r>
          </a:p>
          <a:p>
            <a:pPr marL="0" indent="0">
              <a:buNone/>
            </a:pPr>
            <a:r>
              <a:rPr lang="en-US" b="0"/>
              <a:t>Environmental awareness gives a sense of responsibility towards nature. It shows people the value of biodiversity and one's role in conservation by creating proactive behaviors such as conservation and resource management.</a:t>
            </a:r>
          </a:p>
          <a:p>
            <a:pPr marL="0" indent="0">
              <a:buNone/>
            </a:pPr>
            <a:endParaRPr lang="en-US" b="0"/>
          </a:p>
          <a:p>
            <a:pPr marL="0" indent="0">
              <a:buNone/>
            </a:pPr>
            <a:r>
              <a:rPr lang="en-US" b="1"/>
              <a:t>Empowerment for Action</a:t>
            </a:r>
          </a:p>
          <a:p>
            <a:pPr marL="0" indent="0">
              <a:buNone/>
            </a:pPr>
            <a:r>
              <a:rPr lang="en-US" b="0"/>
              <a:t>A literate public on the environment is better positioned to advocate for its protection through policy measures, activism, and conservation practices at the grass roots level.</a:t>
            </a:r>
          </a:p>
          <a:p>
            <a:pPr marL="0" indent="0">
              <a:buNone/>
            </a:pPr>
            <a:endParaRPr lang="en-US" b="0"/>
          </a:p>
          <a:p>
            <a:pPr marL="0" indent="0">
              <a:buNone/>
            </a:pPr>
            <a:r>
              <a:rPr lang="en-US" b="1"/>
              <a:t>Enhanced Quality of Life</a:t>
            </a:r>
          </a:p>
          <a:p>
            <a:pPr marL="0" indent="0">
              <a:buNone/>
            </a:pPr>
            <a:r>
              <a:rPr lang="en-US" b="0"/>
              <a:t>A relationship with nature is believed to positively impact mental health and overall well being. A healthy environment is conducive to the quality of life, which underscores protection of the natural ecosystems through sustainable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Ecological Footprint and Carbon Footprint Education</a:t>
            </a:r>
          </a:p>
          <a:p>
            <a:pPr marL="0" indent="0">
              <a:buNone/>
            </a:pPr>
            <a:r>
              <a:rPr lang="en-US" b="0"/>
              <a:t>Ecological Footprint and carbon footprint are such fundamental features of environmental knowledge that it becomes feasible for individuals and companies to comprehend measurable consumption implications for the accessible natural resources and the environment.</a:t>
            </a:r>
          </a:p>
          <a:p>
            <a:pPr marL="0" indent="0">
              <a:buNone/>
            </a:pPr>
            <a:endParaRPr lang="en-US" b="0"/>
          </a:p>
          <a:p>
            <a:pPr marL="0" indent="0">
              <a:buNone/>
            </a:pPr>
            <a:r>
              <a:rPr lang="en-US" b="1"/>
              <a:t>Ecological Footprint</a:t>
            </a:r>
          </a:p>
          <a:p>
            <a:pPr marL="0" indent="0">
              <a:buNone/>
            </a:pPr>
            <a:r>
              <a:rPr lang="en-US" b="0"/>
              <a:t>An ecological footprint calculates the amount of biologically productive land and water needed by an individual, organization, or population to make the resources it uses and absorb the waste it produces, especially carbon emissions. This involves land use for agriculture, forestry, energy production, and infrastructure.</a:t>
            </a:r>
          </a:p>
          <a:p>
            <a:pPr marL="171450" indent="-171450"/>
            <a:r>
              <a:rPr lang="en-US" b="0"/>
              <a:t>Impact on Resource Consumption: A low ecological footprint equates to the consumption of resources. It includes local purchases, waste reduction, and using renewable energy. It informs the individual and organization to reduce their dependency on resources, improve the efficiency in which they use resources, and save more.</a:t>
            </a:r>
          </a:p>
          <a:p>
            <a:pPr marL="171450" indent="-171450"/>
            <a:endParaRPr lang="en-US" b="0"/>
          </a:p>
          <a:p>
            <a:pPr marL="0" indent="0">
              <a:buNone/>
            </a:pPr>
            <a:r>
              <a:rPr lang="en-US" b="1"/>
              <a:t>Carbon Footprint</a:t>
            </a:r>
          </a:p>
          <a:p>
            <a:pPr marL="0" indent="0">
              <a:buNone/>
            </a:pPr>
            <a:r>
              <a:rPr lang="en-US" b="0"/>
              <a:t>The carbon footprint is measured as the aggregation of all greenhouse gases (GHG) directly or indirectly released by an individual or business, measured in tons of CO2 equivalent and includes emissions resulting from fossil fuel usage, transportation, energy usage, and industrial processes.</a:t>
            </a:r>
          </a:p>
          <a:p>
            <a:pPr marL="0" indent="0">
              <a:buNone/>
            </a:pPr>
            <a:endParaRPr lang="en-US" b="0"/>
          </a:p>
          <a:p>
            <a:pPr marL="171450" indent="-171450"/>
            <a:r>
              <a:rPr lang="en-US" b="0"/>
              <a:t>Strategies for Reduction: </a:t>
            </a:r>
          </a:p>
          <a:p>
            <a:pPr marL="628650" lvl="1" indent="-171450"/>
            <a:r>
              <a:rPr lang="en-US" b="0"/>
              <a:t>Carbon footprint education empowers individuals and businesses to make sustainable choices, such as:</a:t>
            </a:r>
          </a:p>
          <a:p>
            <a:pPr marL="628650" lvl="1" indent="-171450"/>
            <a:r>
              <a:rPr lang="en-US" b="0"/>
              <a:t>Using alternative renewable energy sources such as solar or wind power.</a:t>
            </a:r>
          </a:p>
          <a:p>
            <a:pPr marL="628650" lvl="1" indent="-171450"/>
            <a:r>
              <a:rPr lang="en-US" b="0"/>
              <a:t>Energy consumption should be minimized through energy-efficient appliances and sustainable building practices.</a:t>
            </a:r>
          </a:p>
          <a:p>
            <a:pPr marL="628650" lvl="1" indent="-171450"/>
            <a:r>
              <a:rPr lang="en-US" b="0"/>
              <a:t>Use environmentally friendly transportation, such as walking, cycling, or electric vehicles.</a:t>
            </a:r>
          </a:p>
          <a:p>
            <a:pPr marL="628650" lvl="1" indent="-171450"/>
            <a:r>
              <a:rPr lang="en-US" b="0"/>
              <a:t>Reduce waste by recycling and upcycling to lower the demand for new raw materials and consequently energy used in producing them</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59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Components of Environmental Literacy</a:t>
            </a:r>
          </a:p>
          <a:p>
            <a:pPr marL="0" indent="0">
              <a:buNone/>
            </a:pPr>
            <a:r>
              <a:rPr lang="en-US" b="0" dirty="0"/>
              <a:t>Environmental literacy consists of key components that shape awareness and action:</a:t>
            </a:r>
          </a:p>
          <a:p>
            <a:pPr marL="171450" indent="-171450"/>
            <a:r>
              <a:rPr lang="en-US" b="1" dirty="0"/>
              <a:t>Awareness and Sensitivity: </a:t>
            </a:r>
            <a:r>
              <a:rPr lang="en-US" b="0" dirty="0"/>
              <a:t>Taking notice of environmental problems and awareness of consequences at the local, regional, national, and global levels.</a:t>
            </a:r>
          </a:p>
          <a:p>
            <a:pPr marL="171450" indent="-171450"/>
            <a:r>
              <a:rPr lang="en-US" b="1" dirty="0"/>
              <a:t>Knowledge:</a:t>
            </a:r>
            <a:r>
              <a:rPr lang="en-US" b="0" dirty="0"/>
              <a:t> Gaining knowledge of ecological principles, environmental systems, and the interconnectedness of human behavior and natural phenomena, including components of ecological as well as carbon foot printing.</a:t>
            </a:r>
          </a:p>
          <a:p>
            <a:pPr marL="171450" indent="-171450"/>
            <a:r>
              <a:rPr lang="en-US" b="1" dirty="0"/>
              <a:t>Skills: </a:t>
            </a:r>
            <a:r>
              <a:rPr lang="en-US" b="0" dirty="0"/>
              <a:t>Developing critical thinking, problem-solving, and decision-making skills that allow people to face environmental issues, including calculating and decreasing their ecological and carbon footprint.</a:t>
            </a:r>
          </a:p>
          <a:p>
            <a:pPr marL="171450" indent="-171450"/>
            <a:r>
              <a:rPr lang="en-US" b="1" dirty="0"/>
              <a:t>Attitudes: </a:t>
            </a:r>
            <a:r>
              <a:rPr lang="en-US" b="0" dirty="0"/>
              <a:t>A sense of environmental responsibility that motivates them toward sustainable actions to decrease footprints.</a:t>
            </a:r>
          </a:p>
          <a:p>
            <a:pPr marL="171450" indent="-171450"/>
            <a:r>
              <a:rPr lang="en-US" b="1" dirty="0"/>
              <a:t>Participation:</a:t>
            </a:r>
            <a:r>
              <a:rPr lang="en-US" b="0" dirty="0"/>
              <a:t> Engaging in efforts that contribute to resolving environmental issues, from personal actions like footprint reduction to participating in global initiatives like climate change advocacy.</a:t>
            </a:r>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928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Strategies for Enhancing Environmental Awareness and Literacy</a:t>
            </a:r>
          </a:p>
          <a:p>
            <a:pPr marL="171450" indent="-171450"/>
            <a:r>
              <a:rPr lang="en-US" b="1"/>
              <a:t>Education Programs: </a:t>
            </a:r>
            <a:r>
              <a:rPr lang="en-US" b="0"/>
              <a:t>School and community-based learning programs should be made much more comprehensive to include hands-on experiential learning to learn an individual's ecological footprint and carbon footprint.</a:t>
            </a:r>
          </a:p>
          <a:p>
            <a:pPr marL="171450" indent="-171450"/>
            <a:r>
              <a:rPr lang="en-US" b="1"/>
              <a:t>Community Engagement: </a:t>
            </a:r>
            <a:r>
              <a:rPr lang="en-US" b="0"/>
              <a:t>Community-wide workshops, clean-up projects, and sustainability initiatives enhance the consciousness of the communities and encourage collaborative action to address issues affecting the environment.</a:t>
            </a:r>
          </a:p>
          <a:p>
            <a:pPr marL="171450" indent="-171450"/>
            <a:r>
              <a:rPr lang="en-US" b="1"/>
              <a:t>Technology Utilization: </a:t>
            </a:r>
            <a:r>
              <a:rPr lang="en-US" b="0"/>
              <a:t>Software applications such as footprint calculators facilitate the implementation of sustainability practices, which help citizens monitor and reduce their ecological and carbon footprint by keeping them informed.</a:t>
            </a:r>
          </a:p>
          <a:p>
            <a:pPr marL="171450" indent="-171450"/>
            <a:r>
              <a:rPr lang="en-US" b="1"/>
              <a:t>Lifelong Learning: </a:t>
            </a:r>
            <a:r>
              <a:rPr lang="en-US" b="0"/>
              <a:t>The practice of continuous learning in the subject area of environmental issues would impact because individuals would be up to date with what was happening in the field of ecological science, and what was actually being implemented in terms of sustainability practices.</a:t>
            </a:r>
          </a:p>
          <a:p>
            <a:pPr marL="0" indent="0">
              <a:buNone/>
            </a:pPr>
            <a:endParaRPr lang="en-US" b="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5547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7090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8C18A-94E2-AE13-8B06-BA9F6BD6DD31}"/>
              </a:ext>
            </a:extLst>
          </p:cNvPr>
          <p:cNvSpPr>
            <a:spLocks noGrp="1"/>
          </p:cNvSpPr>
          <p:nvPr>
            <p:ph type="dt" sz="half" idx="10"/>
          </p:nvPr>
        </p:nvSpPr>
        <p:spPr/>
        <p:txBody>
          <a:bodyPr/>
          <a:lstStyle/>
          <a:p>
            <a:fld id="{4DE8089E-5BFA-40F0-B876-ADFE03496B7F}" type="datetimeFigureOut">
              <a:rPr lang="en-IN" smtClean="0"/>
              <a:t>11-02-2025</a:t>
            </a:fld>
            <a:endParaRPr lang="en-IN"/>
          </a:p>
        </p:txBody>
      </p:sp>
      <p:sp>
        <p:nvSpPr>
          <p:cNvPr id="3" name="Footer Placeholder 2">
            <a:extLst>
              <a:ext uri="{FF2B5EF4-FFF2-40B4-BE49-F238E27FC236}">
                <a16:creationId xmlns:a16="http://schemas.microsoft.com/office/drawing/2014/main" id="{21E892B4-0FB0-425D-7C43-06BB328A91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D29878-4D45-882F-621F-195E0CE49B04}"/>
              </a:ext>
            </a:extLst>
          </p:cNvPr>
          <p:cNvSpPr>
            <a:spLocks noGrp="1"/>
          </p:cNvSpPr>
          <p:nvPr>
            <p:ph type="sldNum" sz="quarter" idx="12"/>
          </p:nvPr>
        </p:nvSpPr>
        <p:spPr/>
        <p:txBody>
          <a:bodyPr/>
          <a:lstStyle/>
          <a:p>
            <a:fld id="{CF63122C-94FD-45B7-812A-8C690DBDD321}" type="slidenum">
              <a:rPr lang="en-IN" smtClean="0"/>
              <a:t>‹#›</a:t>
            </a:fld>
            <a:endParaRPr lang="en-IN"/>
          </a:p>
        </p:txBody>
      </p:sp>
    </p:spTree>
    <p:extLst>
      <p:ext uri="{BB962C8B-B14F-4D97-AF65-F5344CB8AC3E}">
        <p14:creationId xmlns:p14="http://schemas.microsoft.com/office/powerpoint/2010/main" val="1715643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8">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9">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 id="2147483728" r:id="rId5"/>
    <p:sldLayoutId id="214748372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jpe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www.freepik.com/" TargetMode="External"/><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www.freepik.com/" TargetMode="External"/><Relationship Id="rId7" Type="http://schemas.openxmlformats.org/officeDocument/2006/relationships/diagramColors" Target="../diagrams/colors8.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www.freepik.com/" TargetMode="External"/><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4.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hyperlink" Target="https://earth.org/environmental-education/" TargetMode="External"/><Relationship Id="rId3" Type="http://schemas.openxmlformats.org/officeDocument/2006/relationships/hyperlink" Target="https://www.weforum.org/agenda/2024/02/green-jobs-green-skills-growth/" TargetMode="External"/><Relationship Id="rId7" Type="http://schemas.openxmlformats.org/officeDocument/2006/relationships/hyperlink" Target="https://earth.org/climate-chang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doe.virginia.gov/teaching-learning-assessment/instruction/environmental-literacy" TargetMode="External"/><Relationship Id="rId5" Type="http://schemas.openxmlformats.org/officeDocument/2006/relationships/hyperlink" Target="https://www.investopedia.com/terms/g/green_tech.asp" TargetMode="External"/><Relationship Id="rId4" Type="http://schemas.openxmlformats.org/officeDocument/2006/relationships/hyperlink" Target="https://www.british-assessment.co.uk/what-is-sustainable-resource-management-and-how-do-you-achieve-it/" TargetMode="External"/><Relationship Id="rId9" Type="http://schemas.openxmlformats.org/officeDocument/2006/relationships/hyperlink" Target="https://www.britannica.com/topic/environmental-policy/Global-policy-agreement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freepik.com/" TargetMode="External"/><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freepik.com/" TargetMode="External"/><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freepik.com/" TargetMode="External"/><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749342" y="2975421"/>
            <a:ext cx="12731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Unit - 1</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337502" y="584200"/>
            <a:ext cx="3209848"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323439"/>
          </a:xfrm>
          <a:prstGeom prst="rect">
            <a:avLst/>
          </a:prstGeom>
          <a:noFill/>
        </p:spPr>
        <p:txBody>
          <a:bodyPr wrap="square" rtlCol="0">
            <a:spAutoFit/>
          </a:bodyPr>
          <a:lstStyle/>
          <a:p>
            <a:pPr algn="r"/>
            <a:r>
              <a:rPr lang="en-US" sz="4000" b="1">
                <a:solidFill>
                  <a:schemeClr val="bg1"/>
                </a:solidFill>
                <a:latin typeface="Arial" panose="020B0604020202020204" pitchFamily="34" charset="0"/>
                <a:cs typeface="Arial" panose="020B0604020202020204" pitchFamily="34" charset="0"/>
              </a:rPr>
              <a:t>Green skilling and Sustainability</a:t>
            </a: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1200329"/>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Awareness of global environmental agreements like the Paris Agreement and the Sustainable Development Goals (SDGs) is another key aspect of environmental literacy.</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Global Environmental Agreements and Policies</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6613091" cy="276999"/>
          </a:xfrm>
          <a:prstGeom prst="rect">
            <a:avLst/>
          </a:prstGeom>
          <a:noFill/>
        </p:spPr>
        <p:txBody>
          <a:bodyPr wrap="square" rtlCol="0">
            <a:spAutoFit/>
          </a:bodyPr>
          <a:lstStyle/>
          <a:p>
            <a:pPr>
              <a:spcAft>
                <a:spcPts val="800"/>
              </a:spcAft>
            </a:pPr>
            <a:r>
              <a:rPr lang="en-IN" sz="1200">
                <a:solidFill>
                  <a:srgbClr val="0000FF"/>
                </a:solidFill>
                <a:latin typeface="+mn-lt"/>
              </a:rPr>
              <a:t>https://www.estrategiaconcursos.com.br/blog/tratados-internacionais-direitos-humanos/</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descr="Tratados Internacionais de Direitos Humanos: PM – RJ">
            <a:extLst>
              <a:ext uri="{FF2B5EF4-FFF2-40B4-BE49-F238E27FC236}">
                <a16:creationId xmlns:a16="http://schemas.microsoft.com/office/drawing/2014/main" id="{3E69D47E-B321-32C1-850D-403C394A3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129" y="1714500"/>
            <a:ext cx="5404558" cy="36041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0255DBE9-894F-306B-8E03-3C567C38BCF6}"/>
              </a:ext>
            </a:extLst>
          </p:cNvPr>
          <p:cNvGraphicFramePr/>
          <p:nvPr>
            <p:extLst>
              <p:ext uri="{D42A27DB-BD31-4B8C-83A1-F6EECF244321}">
                <p14:modId xmlns:p14="http://schemas.microsoft.com/office/powerpoint/2010/main" val="2166304982"/>
              </p:ext>
            </p:extLst>
          </p:nvPr>
        </p:nvGraphicFramePr>
        <p:xfrm>
          <a:off x="481981" y="2528941"/>
          <a:ext cx="5695795" cy="34864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9536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102592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Sustainability refers to the ability to meet the needs of the present without compromising the ability of future generations to meet their own needs.</a:t>
            </a:r>
          </a:p>
          <a:p>
            <a:pPr>
              <a:spcAft>
                <a:spcPts val="800"/>
              </a:spcAft>
            </a:pPr>
            <a:r>
              <a:rPr lang="en-IN" sz="1800" b="1">
                <a:latin typeface="+mn-lt"/>
              </a:rPr>
              <a:t>Why is Sustainability Important?</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Practices and Resource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E8B41A5-D24D-E8A1-475A-F52F1E5C286E}"/>
              </a:ext>
            </a:extLst>
          </p:cNvPr>
          <p:cNvGraphicFramePr/>
          <p:nvPr>
            <p:extLst>
              <p:ext uri="{D42A27DB-BD31-4B8C-83A1-F6EECF244321}">
                <p14:modId xmlns:p14="http://schemas.microsoft.com/office/powerpoint/2010/main" val="652014780"/>
              </p:ext>
            </p:extLst>
          </p:nvPr>
        </p:nvGraphicFramePr>
        <p:xfrm>
          <a:off x="780376" y="2589550"/>
          <a:ext cx="10631247" cy="34658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156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36933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The three pillars of sustainability are environmental, economic, and social.</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Types of Sustainability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409518" cy="276999"/>
          </a:xfrm>
          <a:prstGeom prst="rect">
            <a:avLst/>
          </a:prstGeom>
          <a:noFill/>
        </p:spPr>
        <p:txBody>
          <a:bodyPr wrap="square" rtlCol="0">
            <a:spAutoFit/>
          </a:bodyPr>
          <a:lstStyle/>
          <a:p>
            <a:pPr>
              <a:spcAft>
                <a:spcPts val="800"/>
              </a:spcAft>
            </a:pPr>
            <a:r>
              <a:rPr lang="en-IN" sz="1200">
                <a:solidFill>
                  <a:srgbClr val="0000FF"/>
                </a:solidFill>
                <a:latin typeface="+mn-lt"/>
              </a:rPr>
              <a:t>Images are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0B0EB52D-D2D9-C1E4-9A1B-FD90CD702793}"/>
              </a:ext>
            </a:extLst>
          </p:cNvPr>
          <p:cNvGraphicFramePr/>
          <p:nvPr>
            <p:extLst>
              <p:ext uri="{D42A27DB-BD31-4B8C-83A1-F6EECF244321}">
                <p14:modId xmlns:p14="http://schemas.microsoft.com/office/powerpoint/2010/main" val="1525803014"/>
              </p:ext>
            </p:extLst>
          </p:nvPr>
        </p:nvGraphicFramePr>
        <p:xfrm>
          <a:off x="636494" y="1917058"/>
          <a:ext cx="10919012" cy="4075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001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64633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The three pillars of sustainability serve as a practical framework for making decisions that balance the needs of people, the planet, and prosperity.</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How to Apply the Three Pillars of Sustainability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4F09ACAE-35C9-474D-EB5E-0578724E2BC3}"/>
              </a:ext>
            </a:extLst>
          </p:cNvPr>
          <p:cNvGraphicFramePr/>
          <p:nvPr>
            <p:extLst>
              <p:ext uri="{D42A27DB-BD31-4B8C-83A1-F6EECF244321}">
                <p14:modId xmlns:p14="http://schemas.microsoft.com/office/powerpoint/2010/main" val="3654749767"/>
              </p:ext>
            </p:extLst>
          </p:nvPr>
        </p:nvGraphicFramePr>
        <p:xfrm>
          <a:off x="657225" y="2176823"/>
          <a:ext cx="10858500" cy="3708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6410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102592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Sustainable practices and resource management focus on using natural resources efficiently to meet current needs without compromising the ability of future generations to meet their own.</a:t>
            </a:r>
          </a:p>
          <a:p>
            <a:pPr>
              <a:spcAft>
                <a:spcPts val="800"/>
              </a:spcAft>
            </a:pPr>
            <a:r>
              <a:rPr lang="en-IN" sz="1800" b="1">
                <a:latin typeface="+mn-lt"/>
              </a:rPr>
              <a:t>Principles of Sustainable Resource Management</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Practices for Resource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5F4CDFFF-BF2E-DE32-55E6-0DC31FA02E03}"/>
              </a:ext>
            </a:extLst>
          </p:cNvPr>
          <p:cNvGraphicFramePr/>
          <p:nvPr>
            <p:extLst>
              <p:ext uri="{D42A27DB-BD31-4B8C-83A1-F6EECF244321}">
                <p14:modId xmlns:p14="http://schemas.microsoft.com/office/powerpoint/2010/main" val="1492353749"/>
              </p:ext>
            </p:extLst>
          </p:nvPr>
        </p:nvGraphicFramePr>
        <p:xfrm>
          <a:off x="1966111" y="2749429"/>
          <a:ext cx="8259778" cy="26570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38651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6102352" cy="2790508"/>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dirty="0">
                <a:latin typeface="+mn-lt"/>
              </a:rPr>
              <a:t>Renewable Energy: </a:t>
            </a:r>
            <a:r>
              <a:rPr lang="en-US" sz="1800" dirty="0">
                <a:latin typeface="+mn-lt"/>
              </a:rPr>
              <a:t>Use solar, wind, hydro, and biomass to lower fossil fuel dependence and reduce emissions.</a:t>
            </a:r>
          </a:p>
          <a:p>
            <a:pPr marL="231642" indent="-231642">
              <a:spcAft>
                <a:spcPts val="800"/>
              </a:spcAft>
              <a:buFont typeface="Arial" panose="020B0604020202020204" pitchFamily="34" charset="0"/>
              <a:buChar char="•"/>
            </a:pPr>
            <a:r>
              <a:rPr lang="en-US" sz="1800" b="1" dirty="0">
                <a:latin typeface="+mn-lt"/>
              </a:rPr>
              <a:t>Energy-efficient Tech</a:t>
            </a:r>
            <a:r>
              <a:rPr lang="en-US" sz="1800" dirty="0">
                <a:latin typeface="+mn-lt"/>
              </a:rPr>
              <a:t>: Promote energy-saving devices like LED lighting, smart appliances, and IoT energy management.</a:t>
            </a:r>
          </a:p>
          <a:p>
            <a:pPr marL="231642" indent="-231642">
              <a:spcAft>
                <a:spcPts val="800"/>
              </a:spcAft>
              <a:buFont typeface="Arial" panose="020B0604020202020204" pitchFamily="34" charset="0"/>
              <a:buChar char="•"/>
            </a:pPr>
            <a:r>
              <a:rPr lang="en-US" sz="1800" b="1" dirty="0">
                <a:latin typeface="+mn-lt"/>
              </a:rPr>
              <a:t>Demand-side Management (DSM): </a:t>
            </a:r>
            <a:r>
              <a:rPr lang="en-US" sz="1800" dirty="0">
                <a:latin typeface="+mn-lt"/>
              </a:rPr>
              <a:t>Encourage reduced energy use during peak times for better grid efficiency.</a:t>
            </a: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Energy Conservation and Efficiency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040599" cy="276999"/>
          </a:xfrm>
          <a:prstGeom prst="rect">
            <a:avLst/>
          </a:prstGeom>
          <a:noFill/>
        </p:spPr>
        <p:txBody>
          <a:bodyPr wrap="square" rtlCol="0">
            <a:spAutoFit/>
          </a:bodyPr>
          <a:lstStyle/>
          <a:p>
            <a:pPr>
              <a:spcAft>
                <a:spcPts val="800"/>
              </a:spcAft>
            </a:pPr>
            <a:r>
              <a:rPr lang="en-IN" sz="1200">
                <a:solidFill>
                  <a:srgbClr val="0000FF"/>
                </a:solidFill>
                <a:latin typeface="+mn-lt"/>
              </a:rPr>
              <a:t>https://blog.shoptexaselectricity.com/significance-of-energy-conservation-why-it-matters/</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ignificance of Energy Conservation: Why It Matters for Texans">
            <a:extLst>
              <a:ext uri="{FF2B5EF4-FFF2-40B4-BE49-F238E27FC236}">
                <a16:creationId xmlns:a16="http://schemas.microsoft.com/office/drawing/2014/main" id="{B3FA0D03-C810-1615-17B6-C583D1E56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632" y="1843273"/>
            <a:ext cx="5842054" cy="305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995615" cy="3123932"/>
          </a:xfrm>
          <a:prstGeom prst="rect">
            <a:avLst/>
          </a:prstGeom>
          <a:noFill/>
        </p:spPr>
        <p:txBody>
          <a:bodyPr wrap="square" rtlCol="0">
            <a:spAutoFit/>
          </a:bodyPr>
          <a:lstStyle/>
          <a:p>
            <a:pPr marL="231642" indent="-231642">
              <a:spcBef>
                <a:spcPts val="600"/>
              </a:spcBef>
              <a:spcAft>
                <a:spcPts val="800"/>
              </a:spcAft>
              <a:buFont typeface="Arial" panose="020B0604020202020204" pitchFamily="34" charset="0"/>
              <a:buChar char="•"/>
            </a:pPr>
            <a:r>
              <a:rPr lang="en-US" sz="1800" b="1">
                <a:latin typeface="+mn-lt"/>
              </a:rPr>
              <a:t>Water-efficient Tech: </a:t>
            </a:r>
            <a:r>
              <a:rPr lang="en-US" sz="1800">
                <a:latin typeface="+mn-lt"/>
              </a:rPr>
              <a:t>Use low-flow faucets, toilets, and water-saving appliances to reduce waste.</a:t>
            </a:r>
          </a:p>
          <a:p>
            <a:pPr marL="231642" indent="-231642">
              <a:spcBef>
                <a:spcPts val="600"/>
              </a:spcBef>
              <a:spcAft>
                <a:spcPts val="800"/>
              </a:spcAft>
              <a:buFont typeface="Arial" panose="020B0604020202020204" pitchFamily="34" charset="0"/>
              <a:buChar char="•"/>
            </a:pPr>
            <a:r>
              <a:rPr lang="en-US" sz="1800" b="1">
                <a:latin typeface="+mn-lt"/>
              </a:rPr>
              <a:t>Rainwater Harvesting: </a:t>
            </a:r>
            <a:r>
              <a:rPr lang="en-US" sz="1800">
                <a:latin typeface="+mn-lt"/>
              </a:rPr>
              <a:t>Collect and store rainwater for irrigation, cleaning, and non-potable uses.</a:t>
            </a:r>
          </a:p>
          <a:p>
            <a:pPr marL="231642" indent="-231642">
              <a:spcBef>
                <a:spcPts val="600"/>
              </a:spcBef>
              <a:spcAft>
                <a:spcPts val="800"/>
              </a:spcAft>
              <a:buFont typeface="Arial" panose="020B0604020202020204" pitchFamily="34" charset="0"/>
              <a:buChar char="•"/>
            </a:pPr>
            <a:r>
              <a:rPr lang="en-US" sz="1800" b="1">
                <a:latin typeface="+mn-lt"/>
              </a:rPr>
              <a:t>Wastewater Recycling:</a:t>
            </a:r>
            <a:r>
              <a:rPr lang="en-US" sz="1800">
                <a:latin typeface="+mn-lt"/>
              </a:rPr>
              <a:t> Reuse greywater and treated wastewater for industry, agriculture, and landscaping.</a:t>
            </a:r>
          </a:p>
          <a:p>
            <a:pPr marL="231642" indent="-231642">
              <a:spcBef>
                <a:spcPts val="600"/>
              </a:spcBef>
              <a:spcAft>
                <a:spcPts val="800"/>
              </a:spcAft>
              <a:buFont typeface="Arial" panose="020B0604020202020204" pitchFamily="34" charset="0"/>
              <a:buChar char="•"/>
            </a:pPr>
            <a:r>
              <a:rPr lang="en-US" sz="1800" b="1">
                <a:latin typeface="+mn-lt"/>
              </a:rPr>
              <a:t>Integrated Water Resource Management (IWRM): </a:t>
            </a:r>
            <a:r>
              <a:rPr lang="en-US" sz="1800">
                <a:latin typeface="+mn-lt"/>
              </a:rPr>
              <a:t>Manage water resources holistically to balance social, economic, and environmental needs.</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Water Conservation and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9059118" cy="276999"/>
          </a:xfrm>
          <a:prstGeom prst="rect">
            <a:avLst/>
          </a:prstGeom>
          <a:noFill/>
        </p:spPr>
        <p:txBody>
          <a:bodyPr wrap="square" rtlCol="0">
            <a:spAutoFit/>
          </a:bodyPr>
          <a:lstStyle/>
          <a:p>
            <a:pPr>
              <a:spcAft>
                <a:spcPts val="800"/>
              </a:spcAft>
            </a:pPr>
            <a:r>
              <a:rPr lang="en-IN" sz="1200">
                <a:solidFill>
                  <a:srgbClr val="0000FF"/>
                </a:solidFill>
                <a:latin typeface="+mn-lt"/>
              </a:rPr>
              <a:t>https://savethewater.org/rooftop-rainwater-harvesting-an-ancient-and-sustainable-technique-for-water-management/</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544668A-77E9-9D1C-00C6-84468D3686E5}"/>
              </a:ext>
            </a:extLst>
          </p:cNvPr>
          <p:cNvPicPr>
            <a:picLocks noChangeAspect="1"/>
          </p:cNvPicPr>
          <p:nvPr/>
        </p:nvPicPr>
        <p:blipFill>
          <a:blip r:embed="rId3"/>
          <a:stretch>
            <a:fillRect/>
          </a:stretch>
        </p:blipFill>
        <p:spPr>
          <a:xfrm>
            <a:off x="6196384" y="1911520"/>
            <a:ext cx="5995615" cy="3368010"/>
          </a:xfrm>
          <a:prstGeom prst="rect">
            <a:avLst/>
          </a:prstGeom>
        </p:spPr>
      </p:pic>
    </p:spTree>
    <p:extLst>
      <p:ext uri="{BB962C8B-B14F-4D97-AF65-F5344CB8AC3E}">
        <p14:creationId xmlns:p14="http://schemas.microsoft.com/office/powerpoint/2010/main" val="422434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39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3447098"/>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a:latin typeface="+mn-lt"/>
              </a:rPr>
              <a:t>3Rs (Reduce, Reuse, Recycle):</a:t>
            </a:r>
            <a:r>
              <a:rPr lang="en-US" sz="1800">
                <a:latin typeface="+mn-lt"/>
              </a:rPr>
              <a:t> Minimize resource use, creatively reuse products, and recycle waste into new products.</a:t>
            </a:r>
          </a:p>
          <a:p>
            <a:pPr marL="231642" indent="-231642">
              <a:spcAft>
                <a:spcPts val="800"/>
              </a:spcAft>
              <a:buFont typeface="Arial" panose="020B0604020202020204" pitchFamily="34" charset="0"/>
              <a:buChar char="•"/>
            </a:pPr>
            <a:r>
              <a:rPr lang="en-US" sz="1800" b="1">
                <a:latin typeface="+mn-lt"/>
              </a:rPr>
              <a:t>Composting: </a:t>
            </a:r>
            <a:r>
              <a:rPr lang="en-US" sz="1800">
                <a:latin typeface="+mn-lt"/>
              </a:rPr>
              <a:t>Convert organic waste into nutrient-rich compost, reducing chemical fertilizer use.</a:t>
            </a:r>
          </a:p>
          <a:p>
            <a:pPr marL="231642" indent="-231642">
              <a:spcAft>
                <a:spcPts val="800"/>
              </a:spcAft>
              <a:buFont typeface="Arial" panose="020B0604020202020204" pitchFamily="34" charset="0"/>
              <a:buChar char="•"/>
            </a:pPr>
            <a:r>
              <a:rPr lang="en-US" sz="1800" b="1">
                <a:latin typeface="+mn-lt"/>
              </a:rPr>
              <a:t>E-Waste Recycling: </a:t>
            </a:r>
            <a:r>
              <a:rPr lang="en-US" sz="1800">
                <a:latin typeface="+mn-lt"/>
              </a:rPr>
              <a:t>Properly recycle electronics to recover materials and prevent environmental contamination.</a:t>
            </a:r>
          </a:p>
          <a:p>
            <a:pPr marL="231642" indent="-231642">
              <a:spcAft>
                <a:spcPts val="800"/>
              </a:spcAft>
              <a:buFont typeface="Arial" panose="020B0604020202020204" pitchFamily="34" charset="0"/>
              <a:buChar char="•"/>
            </a:pPr>
            <a:r>
              <a:rPr lang="en-US" sz="1800" b="1">
                <a:latin typeface="+mn-lt"/>
              </a:rPr>
              <a:t>Zero Waste: </a:t>
            </a:r>
            <a:r>
              <a:rPr lang="en-US" sz="1800">
                <a:latin typeface="+mn-lt"/>
              </a:rPr>
              <a:t>Cut landfill waste by redesigning processes, enhancing product durability, and maximizing recycling.</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Waste Management and Recycling</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726271" cy="276999"/>
          </a:xfrm>
          <a:prstGeom prst="rect">
            <a:avLst/>
          </a:prstGeom>
          <a:noFill/>
        </p:spPr>
        <p:txBody>
          <a:bodyPr wrap="square" rtlCol="0">
            <a:spAutoFit/>
          </a:bodyPr>
          <a:lstStyle/>
          <a:p>
            <a:pPr>
              <a:spcAft>
                <a:spcPts val="800"/>
              </a:spcAft>
            </a:pPr>
            <a:r>
              <a:rPr lang="en-IN" sz="1200">
                <a:solidFill>
                  <a:srgbClr val="0000FF"/>
                </a:solidFill>
                <a:latin typeface="+mn-lt"/>
              </a:rPr>
              <a:t>Image generated using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470D0B-3B74-F6AA-45D3-8168136EE66D}"/>
              </a:ext>
            </a:extLst>
          </p:cNvPr>
          <p:cNvPicPr>
            <a:picLocks noChangeAspect="1"/>
          </p:cNvPicPr>
          <p:nvPr/>
        </p:nvPicPr>
        <p:blipFill>
          <a:blip r:embed="rId3"/>
          <a:srcRect t="7141"/>
          <a:stretch/>
        </p:blipFill>
        <p:spPr>
          <a:xfrm>
            <a:off x="6776721" y="1714500"/>
            <a:ext cx="4277360" cy="4164206"/>
          </a:xfrm>
          <a:prstGeom prst="rect">
            <a:avLst/>
          </a:prstGeom>
        </p:spPr>
      </p:pic>
    </p:spTree>
    <p:extLst>
      <p:ext uri="{BB962C8B-B14F-4D97-AF65-F5344CB8AC3E}">
        <p14:creationId xmlns:p14="http://schemas.microsoft.com/office/powerpoint/2010/main" val="266237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3447098"/>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b="1">
                <a:latin typeface="+mn-lt"/>
              </a:rPr>
              <a:t>Permaculture: </a:t>
            </a:r>
            <a:r>
              <a:rPr lang="en-US" sz="1800">
                <a:latin typeface="+mn-lt"/>
              </a:rPr>
              <a:t>Create agricultural systems that mimic ecosystems, supporting biodiversity and soil health.</a:t>
            </a:r>
          </a:p>
          <a:p>
            <a:pPr marL="231642" indent="-231642">
              <a:spcAft>
                <a:spcPts val="800"/>
              </a:spcAft>
              <a:buFont typeface="Arial" panose="020B0604020202020204" pitchFamily="34" charset="0"/>
              <a:buChar char="•"/>
            </a:pPr>
            <a:r>
              <a:rPr lang="en-US" sz="1800" b="1">
                <a:latin typeface="+mn-lt"/>
              </a:rPr>
              <a:t>Regenerative Agriculture: </a:t>
            </a:r>
            <a:r>
              <a:rPr lang="en-US" sz="1800">
                <a:latin typeface="+mn-lt"/>
              </a:rPr>
              <a:t>Use farming methods that restore soil, boost biodiversity, and capture carbon.</a:t>
            </a:r>
          </a:p>
          <a:p>
            <a:pPr marL="231642" indent="-231642">
              <a:spcAft>
                <a:spcPts val="800"/>
              </a:spcAft>
              <a:buFont typeface="Arial" panose="020B0604020202020204" pitchFamily="34" charset="0"/>
              <a:buChar char="•"/>
            </a:pPr>
            <a:r>
              <a:rPr lang="en-US" sz="1800" b="1">
                <a:latin typeface="+mn-lt"/>
              </a:rPr>
              <a:t>Agroforestry: </a:t>
            </a:r>
            <a:r>
              <a:rPr lang="en-US" sz="1800">
                <a:latin typeface="+mn-lt"/>
              </a:rPr>
              <a:t>Integrate trees into farmland to improve biodiversity, soil stability, and resource efficiency.</a:t>
            </a:r>
          </a:p>
          <a:p>
            <a:pPr marL="231642" indent="-231642">
              <a:spcAft>
                <a:spcPts val="800"/>
              </a:spcAft>
              <a:buFont typeface="Arial" panose="020B0604020202020204" pitchFamily="34" charset="0"/>
              <a:buChar char="•"/>
            </a:pPr>
            <a:r>
              <a:rPr lang="en-US" sz="1800" b="1">
                <a:latin typeface="+mn-lt"/>
              </a:rPr>
              <a:t>Organic Farming: </a:t>
            </a:r>
            <a:r>
              <a:rPr lang="en-US" sz="1800">
                <a:latin typeface="+mn-lt"/>
              </a:rPr>
              <a:t>Use natural fertilizers, crop rotation, and pest control to sustain soil fertility.</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Agriculture and Land Use</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4848242" cy="276999"/>
          </a:xfrm>
          <a:prstGeom prst="rect">
            <a:avLst/>
          </a:prstGeom>
          <a:noFill/>
        </p:spPr>
        <p:txBody>
          <a:bodyPr wrap="square" rtlCol="0">
            <a:spAutoFit/>
          </a:bodyPr>
          <a:lstStyle/>
          <a:p>
            <a:pPr>
              <a:spcAft>
                <a:spcPts val="800"/>
              </a:spcAft>
            </a:pPr>
            <a:r>
              <a:rPr lang="en-IN" sz="1200">
                <a:solidFill>
                  <a:srgbClr val="0000FF"/>
                </a:solidFill>
                <a:latin typeface="+mn-lt"/>
              </a:rPr>
              <a:t>https://www.moore-unidrill.com/what-is-regenerative-farming/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1390CE5-A2F6-7BE8-950A-E4DE0B9F3AAE}"/>
              </a:ext>
            </a:extLst>
          </p:cNvPr>
          <p:cNvPicPr>
            <a:picLocks noChangeAspect="1"/>
          </p:cNvPicPr>
          <p:nvPr/>
        </p:nvPicPr>
        <p:blipFill>
          <a:blip r:embed="rId3"/>
          <a:stretch>
            <a:fillRect/>
          </a:stretch>
        </p:blipFill>
        <p:spPr>
          <a:xfrm>
            <a:off x="6096000" y="1959333"/>
            <a:ext cx="6049890" cy="3447098"/>
          </a:xfrm>
          <a:prstGeom prst="rect">
            <a:avLst/>
          </a:prstGeom>
        </p:spPr>
      </p:pic>
    </p:spTree>
    <p:extLst>
      <p:ext uri="{BB962C8B-B14F-4D97-AF65-F5344CB8AC3E}">
        <p14:creationId xmlns:p14="http://schemas.microsoft.com/office/powerpoint/2010/main" val="335086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3710455"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84681" y="2734031"/>
            <a:ext cx="8412479" cy="924560"/>
            <a:chOff x="3444241" y="1595120"/>
            <a:chExt cx="8412479"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B7F18F0-E962-4DE2-6F5E-4E40E56EF77A}"/>
                </a:ext>
              </a:extLst>
            </p:cNvPr>
            <p:cNvSpPr txBox="1"/>
            <p:nvPr/>
          </p:nvSpPr>
          <p:spPr>
            <a:xfrm>
              <a:off x="3444241" y="1857345"/>
              <a:ext cx="149352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21781" y="1748592"/>
              <a:ext cx="6618838" cy="677108"/>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rPr>
                <a:t>Foundation of Green Skilling, Sustainability and AI Contributions</a:t>
              </a: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2944396"/>
          </a:xfrm>
          <a:prstGeom prst="rect">
            <a:avLst/>
          </a:prstGeom>
          <a:noFill/>
        </p:spPr>
        <p:txBody>
          <a:bodyPr wrap="square" rtlCol="0">
            <a:spAutoFit/>
          </a:bodyPr>
          <a:lstStyle/>
          <a:p>
            <a:pPr marL="231642" indent="-231642">
              <a:spcBef>
                <a:spcPts val="600"/>
              </a:spcBef>
              <a:spcAft>
                <a:spcPts val="800"/>
              </a:spcAft>
              <a:buFont typeface="Arial" panose="020B0604020202020204" pitchFamily="34" charset="0"/>
              <a:buChar char="•"/>
            </a:pPr>
            <a:r>
              <a:rPr lang="en-US" sz="1800" b="1">
                <a:latin typeface="+mn-lt"/>
              </a:rPr>
              <a:t>Ethical Sourcing: </a:t>
            </a:r>
            <a:r>
              <a:rPr lang="en-US" sz="1800">
                <a:latin typeface="+mn-lt"/>
              </a:rPr>
              <a:t>Source materials with minimal environmental impact and respect for human rights (e.g., fair trade).</a:t>
            </a:r>
          </a:p>
          <a:p>
            <a:pPr marL="231642" indent="-231642">
              <a:spcBef>
                <a:spcPts val="600"/>
              </a:spcBef>
              <a:spcAft>
                <a:spcPts val="800"/>
              </a:spcAft>
              <a:buFont typeface="Arial" panose="020B0604020202020204" pitchFamily="34" charset="0"/>
              <a:buChar char="•"/>
            </a:pPr>
            <a:r>
              <a:rPr lang="en-US" sz="1800" b="1">
                <a:latin typeface="+mn-lt"/>
              </a:rPr>
              <a:t>Sustainable Procurement: </a:t>
            </a:r>
            <a:r>
              <a:rPr lang="en-US" sz="1800">
                <a:latin typeface="+mn-lt"/>
              </a:rPr>
              <a:t>Choose suppliers who prioritize sustainable practices in energy, waste, and labor.</a:t>
            </a:r>
          </a:p>
          <a:p>
            <a:pPr marL="231642" indent="-231642">
              <a:spcBef>
                <a:spcPts val="600"/>
              </a:spcBef>
              <a:spcAft>
                <a:spcPts val="800"/>
              </a:spcAft>
              <a:buFont typeface="Arial" panose="020B0604020202020204" pitchFamily="34" charset="0"/>
              <a:buChar char="•"/>
            </a:pPr>
            <a:r>
              <a:rPr lang="en-US" sz="1800" b="1">
                <a:latin typeface="+mn-lt"/>
              </a:rPr>
              <a:t>Green Logistics: </a:t>
            </a:r>
            <a:r>
              <a:rPr lang="en-US" sz="1800">
                <a:latin typeface="+mn-lt"/>
              </a:rPr>
              <a:t>Minimize transport impact through route optimization, fuel efficiency, and eco-friendly packaging.</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Supply Chain Management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543391" cy="276999"/>
          </a:xfrm>
          <a:prstGeom prst="rect">
            <a:avLst/>
          </a:prstGeom>
          <a:noFill/>
        </p:spPr>
        <p:txBody>
          <a:bodyPr wrap="square" rtlCol="0">
            <a:spAutoFit/>
          </a:bodyPr>
          <a:lstStyle/>
          <a:p>
            <a:pPr>
              <a:spcAft>
                <a:spcPts val="800"/>
              </a:spcAft>
            </a:pPr>
            <a:r>
              <a:rPr lang="en-IN" sz="1200">
                <a:solidFill>
                  <a:srgbClr val="0000FF"/>
                </a:solidFill>
                <a:latin typeface="+mn-lt"/>
              </a:rPr>
              <a:t>Image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630B1DA-39BC-A1C8-2739-D85C0954C00C}"/>
              </a:ext>
            </a:extLst>
          </p:cNvPr>
          <p:cNvPicPr>
            <a:picLocks noChangeAspect="1"/>
          </p:cNvPicPr>
          <p:nvPr/>
        </p:nvPicPr>
        <p:blipFill>
          <a:blip r:embed="rId3"/>
          <a:stretch>
            <a:fillRect/>
          </a:stretch>
        </p:blipFill>
        <p:spPr>
          <a:xfrm>
            <a:off x="6745977" y="1714500"/>
            <a:ext cx="4896298" cy="3679466"/>
          </a:xfrm>
          <a:prstGeom prst="rect">
            <a:avLst/>
          </a:prstGeom>
        </p:spPr>
      </p:pic>
    </p:spTree>
    <p:extLst>
      <p:ext uri="{BB962C8B-B14F-4D97-AF65-F5344CB8AC3E}">
        <p14:creationId xmlns:p14="http://schemas.microsoft.com/office/powerpoint/2010/main" val="1690450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5885687" cy="2944396"/>
          </a:xfrm>
          <a:prstGeom prst="rect">
            <a:avLst/>
          </a:prstGeom>
          <a:noFill/>
        </p:spPr>
        <p:txBody>
          <a:bodyPr wrap="square" rtlCol="0">
            <a:spAutoFit/>
          </a:bodyPr>
          <a:lstStyle/>
          <a:p>
            <a:pPr marL="231642" indent="-231642">
              <a:spcBef>
                <a:spcPts val="600"/>
              </a:spcBef>
              <a:spcAft>
                <a:spcPts val="800"/>
              </a:spcAft>
              <a:buFont typeface="Arial" panose="020B0604020202020204" pitchFamily="34" charset="0"/>
              <a:buChar char="•"/>
            </a:pPr>
            <a:r>
              <a:rPr lang="en-US" sz="1800" b="1">
                <a:latin typeface="+mn-lt"/>
              </a:rPr>
              <a:t>Green Urban Spaces: </a:t>
            </a:r>
            <a:r>
              <a:rPr lang="en-US" sz="1800">
                <a:latin typeface="+mn-lt"/>
              </a:rPr>
              <a:t>Incorporate green roofs, parks, and gardens to improve air quality, biodiversity, and recreation.</a:t>
            </a:r>
          </a:p>
          <a:p>
            <a:pPr marL="231642" indent="-231642">
              <a:spcBef>
                <a:spcPts val="600"/>
              </a:spcBef>
              <a:spcAft>
                <a:spcPts val="800"/>
              </a:spcAft>
              <a:buFont typeface="Arial" panose="020B0604020202020204" pitchFamily="34" charset="0"/>
              <a:buChar char="•"/>
            </a:pPr>
            <a:r>
              <a:rPr lang="en-US" sz="1800" b="1">
                <a:latin typeface="+mn-lt"/>
              </a:rPr>
              <a:t>Sustainable Transportation: </a:t>
            </a:r>
            <a:r>
              <a:rPr lang="en-US" sz="1800">
                <a:latin typeface="+mn-lt"/>
              </a:rPr>
              <a:t>Promote public transit, cycling, walking, and electric vehicles to cut carbon emissions.</a:t>
            </a:r>
          </a:p>
          <a:p>
            <a:pPr marL="231642" indent="-231642">
              <a:spcBef>
                <a:spcPts val="600"/>
              </a:spcBef>
              <a:spcAft>
                <a:spcPts val="800"/>
              </a:spcAft>
              <a:buFont typeface="Arial" panose="020B0604020202020204" pitchFamily="34" charset="0"/>
              <a:buChar char="•"/>
            </a:pPr>
            <a:r>
              <a:rPr lang="en-US" sz="1800" b="1">
                <a:latin typeface="+mn-lt"/>
              </a:rPr>
              <a:t>Smart Cities: </a:t>
            </a:r>
            <a:r>
              <a:rPr lang="en-US" sz="1800">
                <a:latin typeface="+mn-lt"/>
              </a:rPr>
              <a:t>Leverage data and technology to optimize energy use, waste management, and transportation systems.</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Sustainable Urban Planning and Development</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2649480" cy="276999"/>
          </a:xfrm>
          <a:prstGeom prst="rect">
            <a:avLst/>
          </a:prstGeom>
          <a:noFill/>
        </p:spPr>
        <p:txBody>
          <a:bodyPr wrap="square" rtlCol="0">
            <a:spAutoFit/>
          </a:bodyPr>
          <a:lstStyle/>
          <a:p>
            <a:pPr>
              <a:spcAft>
                <a:spcPts val="800"/>
              </a:spcAft>
            </a:pPr>
            <a:r>
              <a:rPr lang="en-IN" sz="1200">
                <a:solidFill>
                  <a:srgbClr val="0000FF"/>
                </a:solidFill>
                <a:latin typeface="+mn-lt"/>
              </a:rPr>
              <a:t>Image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6FC3C-7A2A-C237-D284-F7C2AF4396FB}"/>
              </a:ext>
            </a:extLst>
          </p:cNvPr>
          <p:cNvPicPr>
            <a:picLocks noChangeAspect="1"/>
          </p:cNvPicPr>
          <p:nvPr/>
        </p:nvPicPr>
        <p:blipFill>
          <a:blip r:embed="rId3"/>
          <a:stretch>
            <a:fillRect/>
          </a:stretch>
        </p:blipFill>
        <p:spPr>
          <a:xfrm>
            <a:off x="7539151" y="1308851"/>
            <a:ext cx="3627608" cy="4695736"/>
          </a:xfrm>
          <a:prstGeom prst="rect">
            <a:avLst/>
          </a:prstGeom>
        </p:spPr>
      </p:pic>
    </p:spTree>
    <p:extLst>
      <p:ext uri="{BB962C8B-B14F-4D97-AF65-F5344CB8AC3E}">
        <p14:creationId xmlns:p14="http://schemas.microsoft.com/office/powerpoint/2010/main" val="146840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Behavioral and Cultural Change for Sustainability</a:t>
            </a:r>
            <a:endParaRPr lang="en-IN" sz="2000" dirty="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a:solidFill>
                  <a:srgbClr val="0000FF"/>
                </a:solidFill>
                <a:latin typeface="+mn-lt"/>
              </a:rPr>
              <a:t>https://www.linkedin.com/pulse/what-corporate-social-responsibility-csr-why-matters-govrncorp</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93563B4B-8048-3776-AAB7-EA94AE918109}"/>
              </a:ext>
            </a:extLst>
          </p:cNvPr>
          <p:cNvGraphicFramePr/>
          <p:nvPr>
            <p:extLst>
              <p:ext uri="{D42A27DB-BD31-4B8C-83A1-F6EECF244321}">
                <p14:modId xmlns:p14="http://schemas.microsoft.com/office/powerpoint/2010/main" val="1532620990"/>
              </p:ext>
            </p:extLst>
          </p:nvPr>
        </p:nvGraphicFramePr>
        <p:xfrm>
          <a:off x="636494" y="1917058"/>
          <a:ext cx="10919012" cy="4075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772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Images are generated by AI tool</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1528945"/>
          </a:xfrm>
          <a:prstGeom prst="rect">
            <a:avLst/>
          </a:prstGeom>
          <a:noFill/>
        </p:spPr>
        <p:txBody>
          <a:bodyPr wrap="square">
            <a:spAutoFit/>
          </a:bodyPr>
          <a:lstStyle/>
          <a:p>
            <a:r>
              <a:rPr lang="en-US" dirty="0"/>
              <a:t>Green technologies are crucial for environmental sustainability and economic growth. They minimize negative impacts, promote efficiency, and reduce carbon footprints.</a:t>
            </a:r>
          </a:p>
          <a:p>
            <a:endParaRPr lang="en-US" dirty="0"/>
          </a:p>
          <a:p>
            <a:r>
              <a:rPr lang="en-US" b="1" dirty="0"/>
              <a:t>Renewable Energy Technologies:</a:t>
            </a:r>
          </a:p>
          <a:p>
            <a:endParaRPr lang="en-US" dirty="0"/>
          </a:p>
        </p:txBody>
      </p:sp>
      <p:graphicFrame>
        <p:nvGraphicFramePr>
          <p:cNvPr id="8" name="Diagram 7">
            <a:extLst>
              <a:ext uri="{FF2B5EF4-FFF2-40B4-BE49-F238E27FC236}">
                <a16:creationId xmlns:a16="http://schemas.microsoft.com/office/drawing/2014/main" id="{FFE69033-3752-E3A7-FC8E-61DF700E6ABB}"/>
              </a:ext>
            </a:extLst>
          </p:cNvPr>
          <p:cNvGraphicFramePr/>
          <p:nvPr>
            <p:extLst>
              <p:ext uri="{D42A27DB-BD31-4B8C-83A1-F6EECF244321}">
                <p14:modId xmlns:p14="http://schemas.microsoft.com/office/powerpoint/2010/main" val="3291728244"/>
              </p:ext>
            </p:extLst>
          </p:nvPr>
        </p:nvGraphicFramePr>
        <p:xfrm>
          <a:off x="597744" y="2566553"/>
          <a:ext cx="5446005" cy="3354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0" descr="preencoded.png">
            <a:extLst>
              <a:ext uri="{FF2B5EF4-FFF2-40B4-BE49-F238E27FC236}">
                <a16:creationId xmlns:a16="http://schemas.microsoft.com/office/drawing/2014/main" id="{8AF21C80-B285-0C4A-8738-2EEEE5BBD345}"/>
              </a:ext>
            </a:extLst>
          </p:cNvPr>
          <p:cNvPicPr>
            <a:picLocks noChangeAspect="1"/>
          </p:cNvPicPr>
          <p:nvPr/>
        </p:nvPicPr>
        <p:blipFill>
          <a:blip r:embed="rId8"/>
          <a:srcRect b="48462"/>
          <a:stretch/>
        </p:blipFill>
        <p:spPr>
          <a:xfrm>
            <a:off x="6608999" y="2981560"/>
            <a:ext cx="2597541" cy="2008080"/>
          </a:xfrm>
          <a:prstGeom prst="rect">
            <a:avLst/>
          </a:prstGeom>
        </p:spPr>
      </p:pic>
      <p:pic>
        <p:nvPicPr>
          <p:cNvPr id="10" name="Image 0" descr="preencoded.png">
            <a:extLst>
              <a:ext uri="{FF2B5EF4-FFF2-40B4-BE49-F238E27FC236}">
                <a16:creationId xmlns:a16="http://schemas.microsoft.com/office/drawing/2014/main" id="{60014699-D761-BC34-E96D-7C8C416A5445}"/>
              </a:ext>
            </a:extLst>
          </p:cNvPr>
          <p:cNvPicPr>
            <a:picLocks noChangeAspect="1"/>
          </p:cNvPicPr>
          <p:nvPr/>
        </p:nvPicPr>
        <p:blipFill>
          <a:blip r:embed="rId8"/>
          <a:srcRect t="51538" b="726"/>
          <a:stretch/>
        </p:blipFill>
        <p:spPr>
          <a:xfrm>
            <a:off x="9307575" y="3009867"/>
            <a:ext cx="2764856" cy="1979773"/>
          </a:xfrm>
          <a:prstGeom prst="rect">
            <a:avLst/>
          </a:prstGeom>
        </p:spPr>
      </p:pic>
    </p:spTree>
    <p:extLst>
      <p:ext uri="{BB962C8B-B14F-4D97-AF65-F5344CB8AC3E}">
        <p14:creationId xmlns:p14="http://schemas.microsoft.com/office/powerpoint/2010/main" val="3448275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https://www.sciencedirect.com/science/article/abs/pii/S2352152X21003340</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379656"/>
          </a:xfrm>
          <a:prstGeom prst="rect">
            <a:avLst/>
          </a:prstGeom>
          <a:noFill/>
        </p:spPr>
        <p:txBody>
          <a:bodyPr wrap="square">
            <a:spAutoFit/>
          </a:bodyPr>
          <a:lstStyle/>
          <a:p>
            <a:r>
              <a:rPr lang="en-US" b="1" dirty="0"/>
              <a:t>Energy Storage and Smart Grids:</a:t>
            </a:r>
          </a:p>
        </p:txBody>
      </p:sp>
      <p:pic>
        <p:nvPicPr>
          <p:cNvPr id="3074" name="Picture 2" descr="Empowering smart grid: A comprehensive review of energy storage technology  and application with renewable energy integration - ScienceDirect">
            <a:extLst>
              <a:ext uri="{FF2B5EF4-FFF2-40B4-BE49-F238E27FC236}">
                <a16:creationId xmlns:a16="http://schemas.microsoft.com/office/drawing/2014/main" id="{F69D5C86-5A45-FD4A-00F9-79851F291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2057698"/>
            <a:ext cx="5381625" cy="304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15D124B6-B6B9-29BC-6A9F-C637FF577618}"/>
              </a:ext>
            </a:extLst>
          </p:cNvPr>
          <p:cNvGraphicFramePr/>
          <p:nvPr>
            <p:extLst>
              <p:ext uri="{D42A27DB-BD31-4B8C-83A1-F6EECF244321}">
                <p14:modId xmlns:p14="http://schemas.microsoft.com/office/powerpoint/2010/main" val="504621658"/>
              </p:ext>
            </p:extLst>
          </p:nvPr>
        </p:nvGraphicFramePr>
        <p:xfrm>
          <a:off x="428036" y="1714500"/>
          <a:ext cx="6057825" cy="417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4502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Technologies and Innovation</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15476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https://www.linkedin.com/pulse/advancing-sustainable-transportation-south-africa-pathway</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9FF87C-24AA-017D-0E4E-09CA2AEB498D}"/>
              </a:ext>
            </a:extLst>
          </p:cNvPr>
          <p:cNvSpPr txBox="1"/>
          <p:nvPr/>
        </p:nvSpPr>
        <p:spPr>
          <a:xfrm>
            <a:off x="199809" y="1372647"/>
            <a:ext cx="11790120" cy="379656"/>
          </a:xfrm>
          <a:prstGeom prst="rect">
            <a:avLst/>
          </a:prstGeom>
          <a:noFill/>
        </p:spPr>
        <p:txBody>
          <a:bodyPr wrap="square">
            <a:spAutoFit/>
          </a:bodyPr>
          <a:lstStyle/>
          <a:p>
            <a:r>
              <a:rPr lang="en-US" b="1" dirty="0"/>
              <a:t>Green Transportation</a:t>
            </a:r>
          </a:p>
        </p:txBody>
      </p:sp>
      <p:graphicFrame>
        <p:nvGraphicFramePr>
          <p:cNvPr id="3" name="Diagram 2">
            <a:extLst>
              <a:ext uri="{FF2B5EF4-FFF2-40B4-BE49-F238E27FC236}">
                <a16:creationId xmlns:a16="http://schemas.microsoft.com/office/drawing/2014/main" id="{15D124B6-B6B9-29BC-6A9F-C637FF577618}"/>
              </a:ext>
            </a:extLst>
          </p:cNvPr>
          <p:cNvGraphicFramePr/>
          <p:nvPr>
            <p:extLst>
              <p:ext uri="{D42A27DB-BD31-4B8C-83A1-F6EECF244321}">
                <p14:modId xmlns:p14="http://schemas.microsoft.com/office/powerpoint/2010/main" val="113754172"/>
              </p:ext>
            </p:extLst>
          </p:nvPr>
        </p:nvGraphicFramePr>
        <p:xfrm>
          <a:off x="428036" y="2073349"/>
          <a:ext cx="6004662" cy="336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Advancing Sustainable Transportation in South Africa: A Pathway to ESG and  Environmental Stewardship">
            <a:extLst>
              <a:ext uri="{FF2B5EF4-FFF2-40B4-BE49-F238E27FC236}">
                <a16:creationId xmlns:a16="http://schemas.microsoft.com/office/drawing/2014/main" id="{6FD2D8A1-6A57-ECF0-8BEE-CFC5EF53C9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7984" y="2278483"/>
            <a:ext cx="5317057" cy="278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298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Green Jobs: A Growing Trend</a:t>
            </a:r>
            <a:endParaRPr lang="en-IN" sz="2000" dirty="0">
              <a:solidFill>
                <a:srgbClr val="213163"/>
              </a:solidFill>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9" name="Diagram 78">
            <a:extLst>
              <a:ext uri="{FF2B5EF4-FFF2-40B4-BE49-F238E27FC236}">
                <a16:creationId xmlns:a16="http://schemas.microsoft.com/office/drawing/2014/main" id="{341389B2-EC81-8D74-CF9D-0CED269A0B11}"/>
              </a:ext>
            </a:extLst>
          </p:cNvPr>
          <p:cNvGraphicFramePr/>
          <p:nvPr>
            <p:extLst>
              <p:ext uri="{D42A27DB-BD31-4B8C-83A1-F6EECF244321}">
                <p14:modId xmlns:p14="http://schemas.microsoft.com/office/powerpoint/2010/main" val="1785220159"/>
              </p:ext>
            </p:extLst>
          </p:nvPr>
        </p:nvGraphicFramePr>
        <p:xfrm>
          <a:off x="607260" y="2578014"/>
          <a:ext cx="4957333" cy="2999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5D0CEEC-99FE-D91F-9DC2-894C72F42900}"/>
              </a:ext>
            </a:extLst>
          </p:cNvPr>
          <p:cNvSpPr txBox="1"/>
          <p:nvPr/>
        </p:nvSpPr>
        <p:spPr>
          <a:xfrm>
            <a:off x="231339" y="1433563"/>
            <a:ext cx="6337625" cy="666977"/>
          </a:xfrm>
          <a:prstGeom prst="rect">
            <a:avLst/>
          </a:prstGeom>
          <a:noFill/>
        </p:spPr>
        <p:txBody>
          <a:bodyPr wrap="square">
            <a:spAutoFit/>
          </a:bodyPr>
          <a:lstStyle/>
          <a:p>
            <a:r>
              <a:rPr lang="en-US" sz="1800" dirty="0"/>
              <a:t>The global economy is "greening," creating new jobs in sustainable sectors.</a:t>
            </a:r>
            <a:endParaRPr lang="en-IN" sz="1800" dirty="0"/>
          </a:p>
        </p:txBody>
      </p:sp>
      <p:sp>
        <p:nvSpPr>
          <p:cNvPr id="5" name="TextBox 4">
            <a:extLst>
              <a:ext uri="{FF2B5EF4-FFF2-40B4-BE49-F238E27FC236}">
                <a16:creationId xmlns:a16="http://schemas.microsoft.com/office/drawing/2014/main" id="{794E3018-E53C-A1CB-1AD4-8DBCCB1E448B}"/>
              </a:ext>
            </a:extLst>
          </p:cNvPr>
          <p:cNvSpPr txBox="1"/>
          <p:nvPr/>
        </p:nvSpPr>
        <p:spPr>
          <a:xfrm>
            <a:off x="880529" y="6135329"/>
            <a:ext cx="8084795"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https://www.peoplescout.com/insights/green-jobs-green-skills-hiring-for-a-renewable-future</a:t>
            </a:r>
          </a:p>
        </p:txBody>
      </p:sp>
      <p:sp>
        <p:nvSpPr>
          <p:cNvPr id="9" name="TextBox 8">
            <a:extLst>
              <a:ext uri="{FF2B5EF4-FFF2-40B4-BE49-F238E27FC236}">
                <a16:creationId xmlns:a16="http://schemas.microsoft.com/office/drawing/2014/main" id="{F3FF444D-41DC-1108-A526-D585FAD46375}"/>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pic>
        <p:nvPicPr>
          <p:cNvPr id="10" name="Picture 9" descr="hiring for green jobs is growing fast">
            <a:extLst>
              <a:ext uri="{FF2B5EF4-FFF2-40B4-BE49-F238E27FC236}">
                <a16:creationId xmlns:a16="http://schemas.microsoft.com/office/drawing/2014/main" id="{5E3E050F-3E84-D72F-9FF5-7A75F7BEBC1F}"/>
              </a:ext>
            </a:extLst>
          </p:cNvPr>
          <p:cNvPicPr>
            <a:picLocks noChangeAspect="1"/>
          </p:cNvPicPr>
          <p:nvPr/>
        </p:nvPicPr>
        <p:blipFill rotWithShape="1">
          <a:blip r:embed="rId8">
            <a:extLst>
              <a:ext uri="{28A0092B-C50C-407E-A947-70E740481C1C}">
                <a14:useLocalDpi xmlns:a14="http://schemas.microsoft.com/office/drawing/2010/main" val="0"/>
              </a:ext>
            </a:extLst>
          </a:blip>
          <a:srcRect l="8310" t="8543" r="10027" b="1688"/>
          <a:stretch/>
        </p:blipFill>
        <p:spPr bwMode="auto">
          <a:xfrm>
            <a:off x="6371787" y="1668259"/>
            <a:ext cx="5588874" cy="42231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876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lIns="91440" tIns="45720" rIns="91440" bIns="45720" anchor="t">
            <a:spAutoFit/>
          </a:bodyPr>
          <a:lstStyle/>
          <a:p>
            <a:r>
              <a:rPr lang="en-US" sz="2000" b="1" dirty="0">
                <a:solidFill>
                  <a:srgbClr val="213163"/>
                </a:solidFill>
              </a:rPr>
              <a:t>Government and Institutional Support</a:t>
            </a:r>
            <a:endParaRPr lang="en-US" dirty="0"/>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6964060" cy="276999"/>
          </a:xfrm>
          <a:prstGeom prst="rect">
            <a:avLst/>
          </a:prstGeom>
          <a:noFill/>
        </p:spPr>
        <p:txBody>
          <a:bodyPr wrap="square" rtlCol="0">
            <a:spAutoFit/>
          </a:bodyPr>
          <a:lstStyle/>
          <a:p>
            <a:pPr>
              <a:spcAft>
                <a:spcPts val="800"/>
              </a:spcAft>
            </a:pPr>
            <a:r>
              <a:rPr lang="en-IN" sz="1200" dirty="0">
                <a:solidFill>
                  <a:srgbClr val="0000FF"/>
                </a:solidFill>
                <a:latin typeface="+mn-lt"/>
              </a:rPr>
              <a:t>https://theraise.eu/startup-news/navigating-government-funding-a-boost-for-startups/</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6205B2FC-AC4C-3118-B8FE-D974C0F361B7}"/>
              </a:ext>
            </a:extLst>
          </p:cNvPr>
          <p:cNvGraphicFramePr/>
          <p:nvPr>
            <p:extLst>
              <p:ext uri="{D42A27DB-BD31-4B8C-83A1-F6EECF244321}">
                <p14:modId xmlns:p14="http://schemas.microsoft.com/office/powerpoint/2010/main" val="3946132374"/>
              </p:ext>
            </p:extLst>
          </p:nvPr>
        </p:nvGraphicFramePr>
        <p:xfrm>
          <a:off x="597744" y="1865496"/>
          <a:ext cx="553528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Navigating Government Funding: A Boost for Startups - RAISE fosters startup  growth and scale-up within and across Europe">
            <a:extLst>
              <a:ext uri="{FF2B5EF4-FFF2-40B4-BE49-F238E27FC236}">
                <a16:creationId xmlns:a16="http://schemas.microsoft.com/office/drawing/2014/main" id="{E5AB625D-A26C-2326-8692-56A564F0A5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530" y="1714500"/>
            <a:ext cx="5929470" cy="356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5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lIns="91440" tIns="45720" rIns="91440" bIns="45720" anchor="t">
            <a:spAutoFit/>
          </a:bodyPr>
          <a:lstStyle/>
          <a:p>
            <a:r>
              <a:rPr lang="en-US" sz="2000" b="1">
                <a:solidFill>
                  <a:srgbClr val="213163"/>
                </a:solidFill>
              </a:rPr>
              <a:t>Examples of Government Support</a:t>
            </a:r>
            <a:endParaRPr lang="en-US"/>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7AE2CEDB-AF9C-6489-0BBD-E6D886FA4F1B}"/>
              </a:ext>
            </a:extLst>
          </p:cNvPr>
          <p:cNvGraphicFramePr>
            <a:graphicFrameLocks noGrp="1"/>
          </p:cNvGraphicFramePr>
          <p:nvPr>
            <p:extLst>
              <p:ext uri="{D42A27DB-BD31-4B8C-83A1-F6EECF244321}">
                <p14:modId xmlns:p14="http://schemas.microsoft.com/office/powerpoint/2010/main" val="3789636950"/>
              </p:ext>
            </p:extLst>
          </p:nvPr>
        </p:nvGraphicFramePr>
        <p:xfrm>
          <a:off x="1121434" y="2142227"/>
          <a:ext cx="9933528" cy="2384682"/>
        </p:xfrm>
        <a:graphic>
          <a:graphicData uri="http://schemas.openxmlformats.org/drawingml/2006/table">
            <a:tbl>
              <a:tblPr firstRow="1" bandRow="1">
                <a:tableStyleId>{5C22544A-7EE6-4342-B048-85BDC9FD1C3A}</a:tableStyleId>
              </a:tblPr>
              <a:tblGrid>
                <a:gridCol w="4966764">
                  <a:extLst>
                    <a:ext uri="{9D8B030D-6E8A-4147-A177-3AD203B41FA5}">
                      <a16:colId xmlns:a16="http://schemas.microsoft.com/office/drawing/2014/main" val="1527369280"/>
                    </a:ext>
                  </a:extLst>
                </a:gridCol>
                <a:gridCol w="4966764">
                  <a:extLst>
                    <a:ext uri="{9D8B030D-6E8A-4147-A177-3AD203B41FA5}">
                      <a16:colId xmlns:a16="http://schemas.microsoft.com/office/drawing/2014/main" val="3675420433"/>
                    </a:ext>
                  </a:extLst>
                </a:gridCol>
              </a:tblGrid>
              <a:tr h="819978">
                <a:tc>
                  <a:txBody>
                    <a:bodyPr/>
                    <a:lstStyle/>
                    <a:p>
                      <a:pPr lvl="0">
                        <a:buNone/>
                      </a:pPr>
                      <a:r>
                        <a:rPr lang="en-US" sz="1800" b="1" i="0" u="none" strike="noStrike" noProof="0" dirty="0">
                          <a:solidFill>
                            <a:srgbClr val="000000"/>
                          </a:solidFill>
                          <a:latin typeface="Arial"/>
                        </a:rPr>
                        <a:t>Clean Air Act and Clean Water Act </a:t>
                      </a:r>
                      <a:endParaRPr lang="en-US" b="1" dirty="0"/>
                    </a:p>
                  </a:txBody>
                  <a:tcPr/>
                </a:tc>
                <a:tc>
                  <a:txBody>
                    <a:bodyPr/>
                    <a:lstStyle/>
                    <a:p>
                      <a:pPr lvl="0">
                        <a:buNone/>
                      </a:pPr>
                      <a:r>
                        <a:rPr lang="en-US" sz="1800" b="0" i="0" u="none" strike="noStrike" noProof="0" dirty="0">
                          <a:solidFill>
                            <a:srgbClr val="000000"/>
                          </a:solidFill>
                          <a:latin typeface="Arial"/>
                        </a:rPr>
                        <a:t>Control pollution and protect natural resources. </a:t>
                      </a:r>
                      <a:endParaRPr lang="en-US" dirty="0"/>
                    </a:p>
                  </a:txBody>
                  <a:tcPr/>
                </a:tc>
                <a:extLst>
                  <a:ext uri="{0D108BD9-81ED-4DB2-BD59-A6C34878D82A}">
                    <a16:rowId xmlns:a16="http://schemas.microsoft.com/office/drawing/2014/main" val="500367963"/>
                  </a:ext>
                </a:extLst>
              </a:tr>
              <a:tr h="370840">
                <a:tc>
                  <a:txBody>
                    <a:bodyPr/>
                    <a:lstStyle/>
                    <a:p>
                      <a:pPr lvl="0">
                        <a:buNone/>
                      </a:pPr>
                      <a:r>
                        <a:rPr lang="en-US" sz="1800" b="1" i="0" u="none" strike="noStrike" noProof="0" dirty="0">
                          <a:solidFill>
                            <a:srgbClr val="000000"/>
                          </a:solidFill>
                          <a:latin typeface="Arial"/>
                        </a:rPr>
                        <a:t>Renewable Portfolio Standards (RPS)</a:t>
                      </a:r>
                      <a:endParaRPr lang="en-US" b="1" dirty="0"/>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Arial"/>
                        </a:rPr>
                        <a:t>Utilities must generate a percentage of their supply from renewable sources. </a:t>
                      </a:r>
                    </a:p>
                    <a:p>
                      <a:pPr lvl="0">
                        <a:buNone/>
                      </a:pPr>
                      <a:endParaRPr lang="en-US" dirty="0"/>
                    </a:p>
                  </a:txBody>
                  <a:tcPr/>
                </a:tc>
                <a:extLst>
                  <a:ext uri="{0D108BD9-81ED-4DB2-BD59-A6C34878D82A}">
                    <a16:rowId xmlns:a16="http://schemas.microsoft.com/office/drawing/2014/main" val="3472266966"/>
                  </a:ext>
                </a:extLst>
              </a:tr>
              <a:tr h="370840">
                <a:tc>
                  <a:txBody>
                    <a:bodyPr/>
                    <a:lstStyle/>
                    <a:p>
                      <a:pPr lvl="0">
                        <a:buNone/>
                      </a:pPr>
                      <a:r>
                        <a:rPr lang="en-US" sz="1800" b="1" i="0" u="none" strike="noStrike" noProof="0" dirty="0">
                          <a:solidFill>
                            <a:srgbClr val="000000"/>
                          </a:solidFill>
                          <a:latin typeface="Arial"/>
                        </a:rPr>
                        <a:t>Government grants for renewable energy research</a:t>
                      </a:r>
                      <a:endParaRPr lang="en-US" b="1" dirty="0"/>
                    </a:p>
                  </a:txBody>
                  <a:tcPr/>
                </a:tc>
                <a:tc>
                  <a:txBody>
                    <a:bodyPr/>
                    <a:lstStyle/>
                    <a:p>
                      <a:pPr lvl="0">
                        <a:buNone/>
                      </a:pPr>
                      <a:r>
                        <a:rPr lang="en-US" sz="1800" b="0" i="0" u="none" strike="noStrike" noProof="0" dirty="0">
                          <a:solidFill>
                            <a:srgbClr val="000000"/>
                          </a:solidFill>
                          <a:latin typeface="Arial"/>
                        </a:rPr>
                        <a:t>Support innovation and development of green technologies</a:t>
                      </a:r>
                      <a:endParaRPr lang="en-US" dirty="0"/>
                    </a:p>
                  </a:txBody>
                  <a:tcPr/>
                </a:tc>
                <a:extLst>
                  <a:ext uri="{0D108BD9-81ED-4DB2-BD59-A6C34878D82A}">
                    <a16:rowId xmlns:a16="http://schemas.microsoft.com/office/drawing/2014/main" val="1512456649"/>
                  </a:ext>
                </a:extLst>
              </a:tr>
            </a:tbl>
          </a:graphicData>
        </a:graphic>
      </p:graphicFrame>
    </p:spTree>
    <p:extLst>
      <p:ext uri="{BB962C8B-B14F-4D97-AF65-F5344CB8AC3E}">
        <p14:creationId xmlns:p14="http://schemas.microsoft.com/office/powerpoint/2010/main" val="1740547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lIns="91440" tIns="45720" rIns="91440" bIns="45720" anchor="t">
            <a:spAutoFit/>
          </a:bodyPr>
          <a:lstStyle/>
          <a:p>
            <a:r>
              <a:rPr lang="en-US" sz="2000" b="1" dirty="0">
                <a:solidFill>
                  <a:srgbClr val="213163"/>
                </a:solidFill>
              </a:rPr>
              <a:t>Role of Education and Training Institutions</a:t>
            </a:r>
            <a:endParaRPr lang="en-US" dirty="0"/>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115019"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Role of Education in Promoting Sustainable &amp; Eco-Friendly Living">
            <a:extLst>
              <a:ext uri="{FF2B5EF4-FFF2-40B4-BE49-F238E27FC236}">
                <a16:creationId xmlns:a16="http://schemas.microsoft.com/office/drawing/2014/main" id="{07F542AD-BBC2-FFD5-87F6-9B843E3C5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2173335"/>
            <a:ext cx="5301248" cy="27154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A027B0-908E-2C25-5089-20FC8E6C320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0" name="TextBox 9">
            <a:extLst>
              <a:ext uri="{FF2B5EF4-FFF2-40B4-BE49-F238E27FC236}">
                <a16:creationId xmlns:a16="http://schemas.microsoft.com/office/drawing/2014/main" id="{49ECAEA4-8B4A-25E3-29E9-7C3ABA991579}"/>
              </a:ext>
            </a:extLst>
          </p:cNvPr>
          <p:cNvSpPr txBox="1"/>
          <p:nvPr/>
        </p:nvSpPr>
        <p:spPr>
          <a:xfrm>
            <a:off x="880529" y="6135329"/>
            <a:ext cx="8063446"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https://www.learningroutes.in/blog/role-of-education-in-promoting-sustainability</a:t>
            </a:r>
          </a:p>
        </p:txBody>
      </p:sp>
      <p:sp>
        <p:nvSpPr>
          <p:cNvPr id="4" name="TextBox 3">
            <a:extLst>
              <a:ext uri="{FF2B5EF4-FFF2-40B4-BE49-F238E27FC236}">
                <a16:creationId xmlns:a16="http://schemas.microsoft.com/office/drawing/2014/main" id="{77E7FE0F-0F2E-B5A0-9706-DB8CF08E48E2}"/>
              </a:ext>
            </a:extLst>
          </p:cNvPr>
          <p:cNvSpPr txBox="1"/>
          <p:nvPr/>
        </p:nvSpPr>
        <p:spPr>
          <a:xfrm>
            <a:off x="199809" y="1452615"/>
            <a:ext cx="6153150" cy="3754874"/>
          </a:xfrm>
          <a:prstGeom prst="rect">
            <a:avLst/>
          </a:prstGeom>
          <a:noFill/>
        </p:spPr>
        <p:txBody>
          <a:bodyPr wrap="square">
            <a:spAutoFit/>
          </a:bodyPr>
          <a:lstStyle/>
          <a:p>
            <a:pPr>
              <a:spcBef>
                <a:spcPts val="600"/>
              </a:spcBef>
              <a:spcAft>
                <a:spcPts val="600"/>
              </a:spcAft>
            </a:pPr>
            <a:r>
              <a:rPr lang="en-IN" sz="1800" b="1" dirty="0"/>
              <a:t>Integrating Sustainability into Curriculum:</a:t>
            </a:r>
          </a:p>
          <a:p>
            <a:pPr marL="342900" indent="-342900">
              <a:spcBef>
                <a:spcPts val="600"/>
              </a:spcBef>
              <a:spcAft>
                <a:spcPts val="600"/>
              </a:spcAft>
              <a:buFont typeface="Arial" panose="020B0604020202020204" pitchFamily="34" charset="0"/>
              <a:buChar char="•"/>
            </a:pPr>
            <a:r>
              <a:rPr lang="en-IN" sz="1800" dirty="0"/>
              <a:t>Cross-Disciplinary Approach: Embed sustainability in primary, secondary, and tertiary education across various subjects (STEM, arts, economics).</a:t>
            </a:r>
          </a:p>
          <a:p>
            <a:pPr marL="342900" indent="-342900">
              <a:spcBef>
                <a:spcPts val="600"/>
              </a:spcBef>
              <a:spcAft>
                <a:spcPts val="600"/>
              </a:spcAft>
              <a:buFont typeface="Arial" panose="020B0604020202020204" pitchFamily="34" charset="0"/>
              <a:buChar char="•"/>
            </a:pPr>
            <a:r>
              <a:rPr lang="en-IN" sz="1800" dirty="0"/>
              <a:t>Awareness Programs: Initiatives like workshops and eco-friendly campaigns foster environmental consciousness among students.</a:t>
            </a:r>
          </a:p>
          <a:p>
            <a:pPr>
              <a:spcBef>
                <a:spcPts val="600"/>
              </a:spcBef>
              <a:spcAft>
                <a:spcPts val="600"/>
              </a:spcAft>
            </a:pPr>
            <a:r>
              <a:rPr lang="en-IN" sz="1800" b="1" dirty="0"/>
              <a:t>Focus on Key Areas</a:t>
            </a:r>
          </a:p>
          <a:p>
            <a:pPr marL="342900" indent="-342900">
              <a:spcBef>
                <a:spcPts val="600"/>
              </a:spcBef>
              <a:spcAft>
                <a:spcPts val="600"/>
              </a:spcAft>
              <a:buFont typeface="Arial" panose="020B0604020202020204" pitchFamily="34" charset="0"/>
              <a:buChar char="•"/>
            </a:pPr>
            <a:r>
              <a:rPr lang="en-IN" sz="1800" dirty="0"/>
              <a:t>STEM Education: Essential for developing skills in renewable energy, sustainable agriculture, and environmental conservation.</a:t>
            </a:r>
          </a:p>
        </p:txBody>
      </p:sp>
    </p:spTree>
    <p:extLst>
      <p:ext uri="{BB962C8B-B14F-4D97-AF65-F5344CB8AC3E}">
        <p14:creationId xmlns:p14="http://schemas.microsoft.com/office/powerpoint/2010/main" val="362395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940517" y="2949203"/>
              <a:ext cx="5454502" cy="1569660"/>
            </a:xfrm>
            <a:prstGeom prst="rect">
              <a:avLst/>
            </a:prstGeom>
            <a:noFill/>
          </p:spPr>
          <p:txBody>
            <a:bodyPr wrap="square" rtlCol="0">
              <a:spAutoFit/>
            </a:bodyPr>
            <a:lstStyle/>
            <a:p>
              <a:r>
                <a:rPr lang="en-US" sz="3200" dirty="0">
                  <a:solidFill>
                    <a:schemeClr val="tx1"/>
                  </a:solidFill>
                </a:rPr>
                <a:t>Foundation of Green Skilling, Sustainability and AI Contributions</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a:solidFill>
                      <a:schemeClr val="bg1"/>
                    </a:solidFill>
                  </a:rPr>
                  <a:t>1</a:t>
                </a:r>
              </a:p>
            </p:txBody>
          </p:sp>
        </p:grpSp>
      </p:grpSp>
    </p:spTree>
    <p:extLst>
      <p:ext uri="{BB962C8B-B14F-4D97-AF65-F5344CB8AC3E}">
        <p14:creationId xmlns:p14="http://schemas.microsoft.com/office/powerpoint/2010/main" val="378113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8532354" cy="400110"/>
          </a:xfrm>
          <a:prstGeom prst="rect">
            <a:avLst/>
          </a:prstGeom>
          <a:noFill/>
        </p:spPr>
        <p:txBody>
          <a:bodyPr wrap="square" lIns="91440" tIns="45720" rIns="91440" bIns="45720" anchor="t">
            <a:spAutoFit/>
          </a:bodyPr>
          <a:lstStyle/>
          <a:p>
            <a:r>
              <a:rPr lang="en-US" sz="2000" b="1" dirty="0">
                <a:solidFill>
                  <a:srgbClr val="213163"/>
                </a:solidFill>
              </a:rPr>
              <a:t>Role of Education and Training Institutions (Contd.)</a:t>
            </a:r>
            <a:endParaRPr lang="en-US" dirty="0"/>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115019"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A027B0-908E-2C25-5089-20FC8E6C320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0" name="TextBox 9">
            <a:extLst>
              <a:ext uri="{FF2B5EF4-FFF2-40B4-BE49-F238E27FC236}">
                <a16:creationId xmlns:a16="http://schemas.microsoft.com/office/drawing/2014/main" id="{49ECAEA4-8B4A-25E3-29E9-7C3ABA991579}"/>
              </a:ext>
            </a:extLst>
          </p:cNvPr>
          <p:cNvSpPr txBox="1"/>
          <p:nvPr/>
        </p:nvSpPr>
        <p:spPr>
          <a:xfrm>
            <a:off x="880529" y="6135329"/>
            <a:ext cx="8063446"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https://www.iiteducation.in/vocational-education.html</a:t>
            </a:r>
          </a:p>
        </p:txBody>
      </p:sp>
      <p:sp>
        <p:nvSpPr>
          <p:cNvPr id="4" name="TextBox 3">
            <a:extLst>
              <a:ext uri="{FF2B5EF4-FFF2-40B4-BE49-F238E27FC236}">
                <a16:creationId xmlns:a16="http://schemas.microsoft.com/office/drawing/2014/main" id="{77E7FE0F-0F2E-B5A0-9706-DB8CF08E48E2}"/>
              </a:ext>
            </a:extLst>
          </p:cNvPr>
          <p:cNvSpPr txBox="1"/>
          <p:nvPr/>
        </p:nvSpPr>
        <p:spPr>
          <a:xfrm>
            <a:off x="199808" y="1452615"/>
            <a:ext cx="6896317" cy="4462760"/>
          </a:xfrm>
          <a:prstGeom prst="rect">
            <a:avLst/>
          </a:prstGeom>
          <a:noFill/>
        </p:spPr>
        <p:txBody>
          <a:bodyPr wrap="square">
            <a:spAutoFit/>
          </a:bodyPr>
          <a:lstStyle/>
          <a:p>
            <a:pPr>
              <a:spcBef>
                <a:spcPts val="600"/>
              </a:spcBef>
              <a:spcAft>
                <a:spcPts val="600"/>
              </a:spcAft>
            </a:pPr>
            <a:r>
              <a:rPr lang="en-US" sz="1800" b="1" dirty="0"/>
              <a:t>Vocational Training for Green Jobs</a:t>
            </a:r>
          </a:p>
          <a:p>
            <a:pPr marL="285750" indent="-285750">
              <a:spcBef>
                <a:spcPts val="600"/>
              </a:spcBef>
              <a:spcAft>
                <a:spcPts val="600"/>
              </a:spcAft>
              <a:buFont typeface="Arial" panose="020B0604020202020204" pitchFamily="34" charset="0"/>
              <a:buChar char="•"/>
            </a:pPr>
            <a:r>
              <a:rPr lang="en-US" sz="1800" dirty="0"/>
              <a:t>Skill Development: Technical institutes provide hands-on training in fields like renewable energy, waste management, and sustainable construction.</a:t>
            </a:r>
          </a:p>
          <a:p>
            <a:pPr marL="285750" indent="-285750">
              <a:spcBef>
                <a:spcPts val="600"/>
              </a:spcBef>
              <a:spcAft>
                <a:spcPts val="600"/>
              </a:spcAft>
              <a:buFont typeface="Arial" panose="020B0604020202020204" pitchFamily="34" charset="0"/>
              <a:buChar char="•"/>
            </a:pPr>
            <a:r>
              <a:rPr lang="en-US" sz="1800" dirty="0"/>
              <a:t>Examples of Skills: Courses in solar panel installation, wind energy maintenance, and sustainable agriculture practices.</a:t>
            </a:r>
          </a:p>
          <a:p>
            <a:pPr>
              <a:spcBef>
                <a:spcPts val="600"/>
              </a:spcBef>
              <a:spcAft>
                <a:spcPts val="600"/>
              </a:spcAft>
            </a:pPr>
            <a:r>
              <a:rPr lang="en-US" sz="1800" b="1" dirty="0"/>
              <a:t>Research and Innovation</a:t>
            </a:r>
          </a:p>
          <a:p>
            <a:pPr marL="285750" indent="-285750">
              <a:spcBef>
                <a:spcPts val="600"/>
              </a:spcBef>
              <a:spcAft>
                <a:spcPts val="600"/>
              </a:spcAft>
              <a:buFont typeface="Arial" panose="020B0604020202020204" pitchFamily="34" charset="0"/>
              <a:buChar char="•"/>
            </a:pPr>
            <a:r>
              <a:rPr lang="en-US" sz="1800" dirty="0"/>
              <a:t>Green Technologies: Universities lead research in energy-efficient technologies and sustainable practices, driving innovation in green sectors.</a:t>
            </a:r>
          </a:p>
          <a:p>
            <a:pPr marL="285750" indent="-285750">
              <a:spcBef>
                <a:spcPts val="600"/>
              </a:spcBef>
              <a:spcAft>
                <a:spcPts val="600"/>
              </a:spcAft>
              <a:buFont typeface="Arial" panose="020B0604020202020204" pitchFamily="34" charset="0"/>
              <a:buChar char="•"/>
            </a:pPr>
            <a:r>
              <a:rPr lang="en-US" sz="1800" dirty="0"/>
              <a:t>Sustainable Business Models: Educational programs help design sustainable business practices that support circular economy initiatives.</a:t>
            </a:r>
            <a:endParaRPr lang="en-IN" sz="1800" dirty="0"/>
          </a:p>
        </p:txBody>
      </p:sp>
      <p:pic>
        <p:nvPicPr>
          <p:cNvPr id="1026" name="Picture 2" descr="Vocational Training Program :: Idl Institute of Techno Education">
            <a:extLst>
              <a:ext uri="{FF2B5EF4-FFF2-40B4-BE49-F238E27FC236}">
                <a16:creationId xmlns:a16="http://schemas.microsoft.com/office/drawing/2014/main" id="{F8521AE7-836F-6606-35CC-F0F97FFD2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917" y="1932827"/>
            <a:ext cx="4486275" cy="299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313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6828662" cy="4206280"/>
          </a:xfrm>
          <a:prstGeom prst="rect">
            <a:avLst/>
          </a:prstGeom>
          <a:noFill/>
        </p:spPr>
        <p:txBody>
          <a:bodyPr wrap="square" rtlCol="0">
            <a:spAutoFit/>
          </a:bodyPr>
          <a:lstStyle/>
          <a:p>
            <a:pPr>
              <a:spcAft>
                <a:spcPts val="800"/>
              </a:spcAft>
            </a:pPr>
            <a:r>
              <a:rPr lang="en-US" sz="1800" b="1" dirty="0">
                <a:latin typeface="+mn-lt"/>
              </a:rPr>
              <a:t>Community Engagement Initiatives</a:t>
            </a:r>
          </a:p>
          <a:p>
            <a:pPr marL="231642" indent="-231642">
              <a:spcAft>
                <a:spcPts val="800"/>
              </a:spcAft>
              <a:buFont typeface="Arial" panose="020B0604020202020204" pitchFamily="34" charset="0"/>
              <a:buChar char="•"/>
            </a:pPr>
            <a:r>
              <a:rPr lang="en-US" sz="1800" dirty="0">
                <a:latin typeface="+mn-lt"/>
              </a:rPr>
              <a:t>Public Outreach Programs: Educational institutions conduct local environment clean-up drives and workshops on sustainable living.</a:t>
            </a:r>
          </a:p>
          <a:p>
            <a:pPr marL="231642" indent="-231642">
              <a:spcAft>
                <a:spcPts val="800"/>
              </a:spcAft>
              <a:buFont typeface="Arial" panose="020B0604020202020204" pitchFamily="34" charset="0"/>
              <a:buChar char="•"/>
            </a:pPr>
            <a:r>
              <a:rPr lang="en-US" sz="1800" dirty="0">
                <a:latin typeface="+mn-lt"/>
              </a:rPr>
              <a:t>NGO and Government Partnerships: Collaborate with external organizations to implement and scale green initiatives at the community level.</a:t>
            </a:r>
          </a:p>
          <a:p>
            <a:pPr>
              <a:spcAft>
                <a:spcPts val="800"/>
              </a:spcAft>
            </a:pPr>
            <a:r>
              <a:rPr lang="en-US" sz="1800" b="1" dirty="0">
                <a:latin typeface="+mn-lt"/>
              </a:rPr>
              <a:t>Preparing a Green Workforce</a:t>
            </a:r>
          </a:p>
          <a:p>
            <a:pPr marL="231642" indent="-231642">
              <a:spcAft>
                <a:spcPts val="800"/>
              </a:spcAft>
              <a:buFont typeface="Arial" panose="020B0604020202020204" pitchFamily="34" charset="0"/>
              <a:buChar char="•"/>
            </a:pPr>
            <a:r>
              <a:rPr lang="en-US" sz="1800" dirty="0">
                <a:latin typeface="+mn-lt"/>
              </a:rPr>
              <a:t>Green Skills in Core Education: Ensure all students receive training in sustainability, regardless of their field of study.</a:t>
            </a:r>
          </a:p>
          <a:p>
            <a:pPr marL="231642" indent="-231642">
              <a:spcAft>
                <a:spcPts val="800"/>
              </a:spcAft>
              <a:buFont typeface="Arial" panose="020B0604020202020204" pitchFamily="34" charset="0"/>
              <a:buChar char="•"/>
            </a:pPr>
            <a:r>
              <a:rPr lang="en-US" sz="1800" dirty="0">
                <a:latin typeface="+mn-lt"/>
              </a:rPr>
              <a:t>Apprenticeships and Practical Experience: Partnerships with green businesses provide students with real-world experience in renewable energy and environmental conservation.</a:t>
            </a:r>
            <a:endParaRPr lang="en-IN" sz="1800"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dirty="0">
                <a:solidFill>
                  <a:srgbClr val="213163"/>
                </a:solidFill>
              </a:rPr>
              <a:t>Role of Education and Training Institutions (Contd.)</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767292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https://www.edc.org/edc-leads-national-convening-preparing-green-and-blue-workforce</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EDC Leads National Convening on Preparing a Green and Blue Workforce | EDC">
            <a:extLst>
              <a:ext uri="{FF2B5EF4-FFF2-40B4-BE49-F238E27FC236}">
                <a16:creationId xmlns:a16="http://schemas.microsoft.com/office/drawing/2014/main" id="{F5C3FADD-D54F-DD06-BABF-5ECDDE71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6" y="2667001"/>
            <a:ext cx="4773081" cy="195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488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US" sz="2000" dirty="0">
                <a:solidFill>
                  <a:srgbClr val="213163"/>
                </a:solidFill>
              </a:rPr>
              <a:t>Case Study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626076" y="413344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dirty="0"/>
              <a:t>Skill Council for Green Jobs (SCGJ)</a:t>
            </a:r>
          </a:p>
          <a:p>
            <a:pPr marL="285750" indent="-285750">
              <a:lnSpc>
                <a:spcPct val="100000"/>
              </a:lnSpc>
              <a:spcBef>
                <a:spcPts val="0"/>
              </a:spcBef>
              <a:buSzPct val="100000"/>
              <a:buFont typeface="Arial" panose="020B0604020202020204" pitchFamily="34" charset="0"/>
              <a:buChar char="•"/>
            </a:pPr>
            <a:r>
              <a:rPr lang="de-DE" dirty="0"/>
              <a:t>Swachh Bharat Mission (Waste Management)</a:t>
            </a:r>
            <a:endParaRPr lang="en-US" sz="1800" dirty="0"/>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676112" y="3597791"/>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Conclusion</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6464806" cy="4278094"/>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The presentation highlights the critical role of green skilling in achieving a sustainable future. </a:t>
            </a:r>
          </a:p>
          <a:p>
            <a:pPr marL="228600" indent="-228600">
              <a:spcAft>
                <a:spcPts val="800"/>
              </a:spcAft>
              <a:buFont typeface="Arial" panose="020B0604020202020204" pitchFamily="34" charset="0"/>
              <a:buChar char="•"/>
            </a:pPr>
            <a:r>
              <a:rPr lang="en-US" sz="1800" dirty="0">
                <a:latin typeface="+mn-lt"/>
              </a:rPr>
              <a:t>Through environmental awareness and literacy, individuals and organizations can make informed decisions that reduce their ecological and carbon footprints. </a:t>
            </a:r>
          </a:p>
          <a:p>
            <a:pPr marL="228600" indent="-228600">
              <a:spcAft>
                <a:spcPts val="800"/>
              </a:spcAft>
              <a:buFont typeface="Arial" panose="020B0604020202020204" pitchFamily="34" charset="0"/>
              <a:buChar char="•"/>
            </a:pPr>
            <a:r>
              <a:rPr lang="en-US" sz="1800" dirty="0">
                <a:latin typeface="+mn-lt"/>
              </a:rPr>
              <a:t>By integrating sustainable practices into various sectors such as energy, agriculture, and urban planning and leveraging green technologies, we can address global challenges like climate change while fostering economic growth. </a:t>
            </a:r>
          </a:p>
          <a:p>
            <a:pPr marL="228600" indent="-228600">
              <a:spcAft>
                <a:spcPts val="800"/>
              </a:spcAft>
              <a:buFont typeface="Arial" panose="020B0604020202020204" pitchFamily="34" charset="0"/>
              <a:buChar char="•"/>
            </a:pPr>
            <a:r>
              <a:rPr lang="en-US" sz="1800" dirty="0">
                <a:latin typeface="+mn-lt"/>
              </a:rPr>
              <a:t>The collective effort of governments, institutions, and communities is essential to ensuring that we meet the needs of the present without compromising the ability of future generations to meet theirs.</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References</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11544806" cy="2646878"/>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https://www.weforum.org/agenda/2024/02/green-jobs-green-skills-growth/</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4"/>
              </a:rPr>
              <a:t>https://www.british-assessment.co.uk/what-is-sustainable-resource-management-and-how-do-you-achieve-it/</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5"/>
              </a:rPr>
              <a:t>https://www.investopedia.com/terms/g/green_tech.asp</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6"/>
              </a:rPr>
              <a:t>https://www.doe.virginia.gov/teaching-learning-assessment/instruction/environmental-literacy</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7"/>
              </a:rPr>
              <a:t>https://earth.org/climate-change/</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8"/>
              </a:rPr>
              <a:t>https://earth.org/environmental-education/</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9"/>
              </a:rPr>
              <a:t>https://www.britannica.com/topic/environmental-policy/Global-policy-agreements</a:t>
            </a: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61471"/>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Awareness and sensitivity to environmental problems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Which of the following is a key component of environmental literacy?</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Knowledge of technological advancements</a:t>
            </a:r>
          </a:p>
          <a:p>
            <a:pPr>
              <a:spcAft>
                <a:spcPts val="800"/>
              </a:spcAft>
            </a:pPr>
            <a:r>
              <a:rPr lang="en-US" dirty="0">
                <a:latin typeface="Arial" panose="020B0604020202020204" pitchFamily="34" charset="0"/>
                <a:cs typeface="Arial" panose="020B0604020202020204" pitchFamily="34" charset="0"/>
              </a:rPr>
              <a:t>b) Awareness and sensitivity to environmental problems</a:t>
            </a:r>
          </a:p>
          <a:p>
            <a:pPr>
              <a:spcAft>
                <a:spcPts val="800"/>
              </a:spcAft>
            </a:pPr>
            <a:r>
              <a:rPr lang="en-US" dirty="0">
                <a:latin typeface="Arial" panose="020B0604020202020204" pitchFamily="34" charset="0"/>
                <a:cs typeface="Arial" panose="020B0604020202020204" pitchFamily="34" charset="0"/>
              </a:rPr>
              <a:t>c) Ability to calculate personal finances</a:t>
            </a:r>
          </a:p>
          <a:p>
            <a:pPr>
              <a:spcAft>
                <a:spcPts val="800"/>
              </a:spcAft>
            </a:pPr>
            <a:r>
              <a:rPr lang="en-US" dirty="0">
                <a:latin typeface="Arial" panose="020B0604020202020204" pitchFamily="34" charset="0"/>
                <a:cs typeface="Arial" panose="020B0604020202020204" pitchFamily="34" charset="0"/>
              </a:rPr>
              <a:t>d) Understanding global financial systems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9"/>
            <a:ext cx="12192000" cy="1231268"/>
            <a:chOff x="229036" y="4299585"/>
            <a:chExt cx="8640644" cy="6938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The amount of biologically productive land and water needed to support one’s lifestyle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What is an ecological footprint?</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The total amount of carbon emissions produced</a:t>
            </a:r>
          </a:p>
          <a:p>
            <a:pPr>
              <a:spcAft>
                <a:spcPts val="800"/>
              </a:spcAft>
            </a:pPr>
            <a:r>
              <a:rPr lang="en-US" dirty="0">
                <a:latin typeface="Arial" panose="020B0604020202020204" pitchFamily="34" charset="0"/>
                <a:cs typeface="Arial" panose="020B0604020202020204" pitchFamily="34" charset="0"/>
              </a:rPr>
              <a:t>b) The amount of biologically productive land and water needed to support one’s lifestyle</a:t>
            </a:r>
          </a:p>
          <a:p>
            <a:pPr>
              <a:spcAft>
                <a:spcPts val="800"/>
              </a:spcAft>
            </a:pPr>
            <a:r>
              <a:rPr lang="en-US" dirty="0">
                <a:latin typeface="Arial" panose="020B0604020202020204" pitchFamily="34" charset="0"/>
                <a:cs typeface="Arial" panose="020B0604020202020204" pitchFamily="34" charset="0"/>
              </a:rPr>
              <a:t>c) The distance a person travels to work</a:t>
            </a:r>
          </a:p>
          <a:p>
            <a:pPr>
              <a:spcAft>
                <a:spcPts val="800"/>
              </a:spcAft>
            </a:pPr>
            <a:r>
              <a:rPr lang="en-US" dirty="0">
                <a:latin typeface="Arial" panose="020B0604020202020204" pitchFamily="34" charset="0"/>
                <a:cs typeface="Arial" panose="020B0604020202020204" pitchFamily="34" charset="0"/>
              </a:rPr>
              <a:t>d) The sum of waste produced by a community</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2197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Environmental sustainability, economic sustainability, social sustainability</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3509294"/>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What are the three pillars of sustainability?</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Environmental sustainability, economic sustainability, social sustainability</a:t>
            </a:r>
          </a:p>
          <a:p>
            <a:pPr>
              <a:spcAft>
                <a:spcPts val="800"/>
              </a:spcAft>
            </a:pPr>
            <a:r>
              <a:rPr lang="en-US" dirty="0">
                <a:latin typeface="Arial" panose="020B0604020202020204" pitchFamily="34" charset="0"/>
                <a:cs typeface="Arial" panose="020B0604020202020204" pitchFamily="34" charset="0"/>
              </a:rPr>
              <a:t>b) Financial sustainability, energy sustainability, social stability</a:t>
            </a:r>
          </a:p>
          <a:p>
            <a:pPr>
              <a:spcAft>
                <a:spcPts val="800"/>
              </a:spcAft>
            </a:pPr>
            <a:r>
              <a:rPr lang="en-US" dirty="0">
                <a:latin typeface="Arial" panose="020B0604020202020204" pitchFamily="34" charset="0"/>
                <a:cs typeface="Arial" panose="020B0604020202020204" pitchFamily="34" charset="0"/>
              </a:rPr>
              <a:t>c) Government policies, technological development, energy use</a:t>
            </a:r>
          </a:p>
          <a:p>
            <a:pPr>
              <a:spcAft>
                <a:spcPts val="800"/>
              </a:spcAft>
            </a:pPr>
            <a:r>
              <a:rPr lang="en-US" dirty="0">
                <a:latin typeface="Arial" panose="020B0604020202020204" pitchFamily="34" charset="0"/>
                <a:cs typeface="Arial" panose="020B0604020202020204" pitchFamily="34" charset="0"/>
              </a:rPr>
              <a:t>d) Climate change, population control, resource management</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90940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3"/>
            <a:ext cx="12192000" cy="1231267"/>
            <a:chOff x="229036" y="4299585"/>
            <a:chExt cx="8640644" cy="6938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To promote responsible use of natural resources and ensure the well-being of future generations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3037242"/>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Why is sustainability important?</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To maximize short-term profits</a:t>
            </a:r>
          </a:p>
          <a:p>
            <a:pPr>
              <a:spcAft>
                <a:spcPts val="800"/>
              </a:spcAft>
            </a:pPr>
            <a:r>
              <a:rPr lang="en-US" dirty="0">
                <a:latin typeface="Arial" panose="020B0604020202020204" pitchFamily="34" charset="0"/>
                <a:cs typeface="Arial" panose="020B0604020202020204" pitchFamily="34" charset="0"/>
              </a:rPr>
              <a:t>b) To promote responsible use of natural resources and ensure the well-being of future generations</a:t>
            </a:r>
          </a:p>
          <a:p>
            <a:pPr>
              <a:spcAft>
                <a:spcPts val="800"/>
              </a:spcAft>
            </a:pPr>
            <a:r>
              <a:rPr lang="en-US" dirty="0">
                <a:latin typeface="Arial" panose="020B0604020202020204" pitchFamily="34" charset="0"/>
                <a:cs typeface="Arial" panose="020B0604020202020204" pitchFamily="34" charset="0"/>
              </a:rPr>
              <a:t>c) To avoid global financial crises</a:t>
            </a:r>
          </a:p>
          <a:p>
            <a:pPr>
              <a:spcAft>
                <a:spcPts val="800"/>
              </a:spcAft>
            </a:pPr>
            <a:r>
              <a:rPr lang="en-US" dirty="0">
                <a:latin typeface="Arial" panose="020B0604020202020204" pitchFamily="34" charset="0"/>
                <a:cs typeface="Arial" panose="020B0604020202020204" pitchFamily="34" charset="0"/>
              </a:rPr>
              <a:t>d) To create competition among businesses</a:t>
            </a:r>
          </a:p>
          <a:p>
            <a:pPr marL="283464" indent="-283464">
              <a:spcAft>
                <a:spcPts val="800"/>
              </a:spcAft>
              <a:buFont typeface="+mj-lt"/>
              <a:buAutoNum type="alphaLcParenR"/>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6450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Through workshops, clean-up projects, and sustainability initiatives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934650"/>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5. How can community engagement help enhance environmental awareness?</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By focusing only on waste management</a:t>
            </a:r>
          </a:p>
          <a:p>
            <a:pPr>
              <a:spcAft>
                <a:spcPts val="800"/>
              </a:spcAft>
            </a:pPr>
            <a:r>
              <a:rPr lang="en-US" dirty="0">
                <a:latin typeface="Arial" panose="020B0604020202020204" pitchFamily="34" charset="0"/>
                <a:cs typeface="Arial" panose="020B0604020202020204" pitchFamily="34" charset="0"/>
              </a:rPr>
              <a:t>b) Through increased industrial growth</a:t>
            </a:r>
          </a:p>
          <a:p>
            <a:pPr>
              <a:spcAft>
                <a:spcPts val="800"/>
              </a:spcAft>
            </a:pPr>
            <a:r>
              <a:rPr lang="en-US" dirty="0">
                <a:latin typeface="Arial" panose="020B0604020202020204" pitchFamily="34" charset="0"/>
                <a:cs typeface="Arial" panose="020B0604020202020204" pitchFamily="34" charset="0"/>
              </a:rPr>
              <a:t>c) By ignoring government policies</a:t>
            </a:r>
          </a:p>
          <a:p>
            <a:pPr>
              <a:spcAft>
                <a:spcPts val="800"/>
              </a:spcAft>
            </a:pPr>
            <a:r>
              <a:rPr lang="en-US" dirty="0">
                <a:latin typeface="Arial" panose="020B0604020202020204" pitchFamily="34" charset="0"/>
                <a:cs typeface="Arial" panose="020B0604020202020204" pitchFamily="34" charset="0"/>
              </a:rPr>
              <a:t>d) Through workshops, clean-up projects, and sustainability initiatives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7809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a:solidFill>
                  <a:srgbClr val="213163"/>
                </a:solidFill>
              </a:rPr>
              <a:t>Learning Objectives</a:t>
            </a:r>
            <a:endParaRPr lang="en-IN" sz="200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7023606" cy="3929281"/>
          </a:xfrm>
          <a:prstGeom prst="rect">
            <a:avLst/>
          </a:prstGeom>
          <a:noFill/>
        </p:spPr>
        <p:txBody>
          <a:bodyPr wrap="square" rtlCol="0">
            <a:spAutoFit/>
          </a:bodyPr>
          <a:lstStyle/>
          <a:p>
            <a:pPr>
              <a:spcAft>
                <a:spcPts val="800"/>
              </a:spcAft>
            </a:pPr>
            <a:r>
              <a:rPr lang="en-US" sz="1800" dirty="0">
                <a:latin typeface="+mn-lt"/>
              </a:rPr>
              <a:t>By the end of this presentation, participants will be able to:</a:t>
            </a:r>
          </a:p>
          <a:p>
            <a:pPr marL="231642" indent="-231642">
              <a:spcAft>
                <a:spcPts val="800"/>
              </a:spcAft>
              <a:buFont typeface="Arial" panose="020B0604020202020204" pitchFamily="34" charset="0"/>
              <a:buChar char="•"/>
            </a:pPr>
            <a:r>
              <a:rPr lang="en-US" sz="1800" dirty="0">
                <a:latin typeface="+mn-lt"/>
              </a:rPr>
              <a:t>Understand the role of green skills in supporting sustainable economies and tackling environmental challenges.</a:t>
            </a:r>
          </a:p>
          <a:p>
            <a:pPr marL="231642" indent="-231642">
              <a:spcAft>
                <a:spcPts val="800"/>
              </a:spcAft>
              <a:buFont typeface="Arial" panose="020B0604020202020204" pitchFamily="34" charset="0"/>
              <a:buChar char="•"/>
            </a:pPr>
            <a:r>
              <a:rPr lang="en-US" sz="1800" dirty="0">
                <a:latin typeface="+mn-lt"/>
              </a:rPr>
              <a:t>Explain key environmental concepts like ecological and carbon footprints, and ways to reduce them.</a:t>
            </a:r>
          </a:p>
          <a:p>
            <a:pPr marL="231642" indent="-231642">
              <a:spcAft>
                <a:spcPts val="800"/>
              </a:spcAft>
              <a:buFont typeface="Arial" panose="020B0604020202020204" pitchFamily="34" charset="0"/>
              <a:buChar char="•"/>
            </a:pPr>
            <a:r>
              <a:rPr lang="en-US" sz="1800" dirty="0">
                <a:latin typeface="+mn-lt"/>
              </a:rPr>
              <a:t>Analyze strategies for promoting environmental literacy, sustainable practices, and resource management.</a:t>
            </a:r>
          </a:p>
          <a:p>
            <a:pPr marL="231642" indent="-231642">
              <a:spcAft>
                <a:spcPts val="800"/>
              </a:spcAft>
              <a:buFont typeface="Arial" panose="020B0604020202020204" pitchFamily="34" charset="0"/>
              <a:buChar char="•"/>
            </a:pPr>
            <a:r>
              <a:rPr lang="en-US" sz="1800" dirty="0">
                <a:latin typeface="+mn-lt"/>
              </a:rPr>
              <a:t>Recognize the role of governments, institutions, and global agreements (e.g., Paris Agreement, SDGs) in sustainability efforts.</a:t>
            </a:r>
          </a:p>
          <a:p>
            <a:pPr marL="231642" indent="-231642">
              <a:spcAft>
                <a:spcPts val="800"/>
              </a:spcAft>
              <a:buFont typeface="Arial" panose="020B0604020202020204" pitchFamily="34" charset="0"/>
              <a:buChar char="•"/>
            </a:pPr>
            <a:r>
              <a:rPr lang="en-US" sz="1800" dirty="0">
                <a:latin typeface="+mn-lt"/>
              </a:rPr>
              <a:t>Apply sustainable practices in daily life and business, such as waste reduction and energy conservation.</a:t>
            </a:r>
            <a:endParaRPr lang="en-IN"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4" y="1451569"/>
            <a:ext cx="5926671" cy="2821285"/>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Environmental literacy is the ability to know and act toward the solution of environmental problems. </a:t>
            </a:r>
          </a:p>
          <a:p>
            <a:pPr marL="231642" indent="-231642">
              <a:spcAft>
                <a:spcPts val="800"/>
              </a:spcAft>
              <a:buFont typeface="Arial" panose="020B0604020202020204" pitchFamily="34" charset="0"/>
              <a:buChar char="•"/>
            </a:pPr>
            <a:r>
              <a:rPr lang="en-US" sz="1800">
                <a:latin typeface="+mn-lt"/>
              </a:rPr>
              <a:t>Environmental literacy is key to understanding and addressing environmental issues.</a:t>
            </a:r>
          </a:p>
          <a:p>
            <a:pPr>
              <a:spcAft>
                <a:spcPts val="800"/>
              </a:spcAft>
            </a:pPr>
            <a:endParaRPr lang="en-US" sz="1800">
              <a:latin typeface="+mn-lt"/>
            </a:endParaRPr>
          </a:p>
          <a:p>
            <a:pPr>
              <a:spcAft>
                <a:spcPts val="800"/>
              </a:spcAft>
            </a:pPr>
            <a:r>
              <a:rPr lang="en-US" sz="1800" b="1">
                <a:latin typeface="+mn-lt"/>
              </a:rPr>
              <a:t>Importance of Environmental Awareness</a:t>
            </a:r>
          </a:p>
          <a:p>
            <a:pPr marL="231642" indent="-231642">
              <a:spcAft>
                <a:spcPts val="800"/>
              </a:spcAft>
              <a:buFont typeface="Arial" panose="020B0604020202020204" pitchFamily="34" charset="0"/>
              <a:buChar char="•"/>
            </a:pPr>
            <a:endParaRPr lang="en-US" sz="1800">
              <a:latin typeface="+mn-lt"/>
            </a:endParaRPr>
          </a:p>
          <a:p>
            <a:pPr marL="231642" indent="-231642">
              <a:spcAft>
                <a:spcPts val="800"/>
              </a:spcAft>
              <a:buFont typeface="Arial" panose="020B0604020202020204" pitchFamily="34" charset="0"/>
              <a:buChar char="•"/>
            </a:pP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a:solidFill>
                  <a:srgbClr val="213163"/>
                </a:solidFill>
              </a:rPr>
              <a:t>Environmental Awareness and Literacy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5215471" cy="276999"/>
          </a:xfrm>
          <a:prstGeom prst="rect">
            <a:avLst/>
          </a:prstGeom>
          <a:noFill/>
        </p:spPr>
        <p:txBody>
          <a:bodyPr wrap="square" rtlCol="0">
            <a:spAutoFit/>
          </a:bodyPr>
          <a:lstStyle/>
          <a:p>
            <a:pPr>
              <a:spcAft>
                <a:spcPts val="800"/>
              </a:spcAft>
            </a:pPr>
            <a:r>
              <a:rPr lang="en-IN" sz="1200">
                <a:solidFill>
                  <a:srgbClr val="0000FF"/>
                </a:solidFill>
                <a:latin typeface="+mn-lt"/>
              </a:rPr>
              <a:t>https://www.freepik.com/photos/environmental-literacy</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5852DCAE-5344-4DCC-C26D-48FBFFE0E421}"/>
              </a:ext>
            </a:extLst>
          </p:cNvPr>
          <p:cNvGraphicFramePr/>
          <p:nvPr>
            <p:extLst>
              <p:ext uri="{D42A27DB-BD31-4B8C-83A1-F6EECF244321}">
                <p14:modId xmlns:p14="http://schemas.microsoft.com/office/powerpoint/2010/main" val="2555824156"/>
              </p:ext>
            </p:extLst>
          </p:nvPr>
        </p:nvGraphicFramePr>
        <p:xfrm>
          <a:off x="449374" y="3471530"/>
          <a:ext cx="5100822" cy="2601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25,000+ Environmental Literacy Pictures">
            <a:extLst>
              <a:ext uri="{FF2B5EF4-FFF2-40B4-BE49-F238E27FC236}">
                <a16:creationId xmlns:a16="http://schemas.microsoft.com/office/drawing/2014/main" id="{2216E745-CC61-B9AE-3628-BE60B96767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6985" y="171450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4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64633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Ecological and carbon footprints are key to understanding measurable consumption impacts on natural resources and the environment for individuals and companies.</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Ecological Footprint and Carbon Footprint Education</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7D8E2743-FF4D-FCF5-5A7A-0313F0C21DD3}"/>
              </a:ext>
            </a:extLst>
          </p:cNvPr>
          <p:cNvGraphicFramePr/>
          <p:nvPr>
            <p:extLst>
              <p:ext uri="{D42A27DB-BD31-4B8C-83A1-F6EECF244321}">
                <p14:modId xmlns:p14="http://schemas.microsoft.com/office/powerpoint/2010/main" val="1489131762"/>
              </p:ext>
            </p:extLst>
          </p:nvPr>
        </p:nvGraphicFramePr>
        <p:xfrm>
          <a:off x="1447800" y="2555184"/>
          <a:ext cx="9296400" cy="33302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091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10313" y="1451569"/>
            <a:ext cx="11613091" cy="36933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a:latin typeface="+mn-lt"/>
              </a:rPr>
              <a:t>Environmental literacy consists of key components that shape awareness and action</a:t>
            </a:r>
            <a:endParaRPr lang="en-IN" sz="180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Components of Environmental Literacy</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92D231EB-E12D-5839-D9F7-2DC8877F2935}"/>
              </a:ext>
            </a:extLst>
          </p:cNvPr>
          <p:cNvGraphicFramePr/>
          <p:nvPr>
            <p:extLst>
              <p:ext uri="{D42A27DB-BD31-4B8C-83A1-F6EECF244321}">
                <p14:modId xmlns:p14="http://schemas.microsoft.com/office/powerpoint/2010/main" val="3981645206"/>
              </p:ext>
            </p:extLst>
          </p:nvPr>
        </p:nvGraphicFramePr>
        <p:xfrm>
          <a:off x="707571" y="2079172"/>
          <a:ext cx="10733315" cy="38062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3123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7198189" cy="400110"/>
          </a:xfrm>
          <a:prstGeom prst="rect">
            <a:avLst/>
          </a:prstGeom>
          <a:noFill/>
        </p:spPr>
        <p:txBody>
          <a:bodyPr wrap="square">
            <a:spAutoFit/>
          </a:bodyPr>
          <a:lstStyle/>
          <a:p>
            <a:r>
              <a:rPr lang="en-US" sz="2000" b="1">
                <a:solidFill>
                  <a:srgbClr val="213163"/>
                </a:solidFill>
              </a:rPr>
              <a:t>Strategies for Enhancing Environmental Awareness</a:t>
            </a:r>
            <a:endParaRPr lang="en-IN" sz="2000">
              <a:solidFill>
                <a:srgbClr val="213163"/>
              </a:solidFill>
            </a:endParaRP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5D65E549-5754-4576-954B-602893E98453}"/>
              </a:ext>
            </a:extLst>
          </p:cNvPr>
          <p:cNvGraphicFramePr/>
          <p:nvPr>
            <p:extLst>
              <p:ext uri="{D42A27DB-BD31-4B8C-83A1-F6EECF244321}">
                <p14:modId xmlns:p14="http://schemas.microsoft.com/office/powerpoint/2010/main" val="2999332845"/>
              </p:ext>
            </p:extLst>
          </p:nvPr>
        </p:nvGraphicFramePr>
        <p:xfrm>
          <a:off x="995680" y="1835027"/>
          <a:ext cx="9879980" cy="3757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97579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TotalTime>
  <Words>9146</Words>
  <Application>Microsoft Office PowerPoint</Application>
  <PresentationFormat>Widescreen</PresentationFormat>
  <Paragraphs>643</Paragraphs>
  <Slides>41</Slides>
  <Notes>40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13</cp:revision>
  <dcterms:modified xsi:type="dcterms:W3CDTF">2025-02-11T11:53:21Z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